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32"/>
  </p:notesMasterIdLst>
  <p:handoutMasterIdLst>
    <p:handoutMasterId r:id="rId33"/>
  </p:handoutMasterIdLst>
  <p:sldIdLst>
    <p:sldId id="290" r:id="rId2"/>
    <p:sldId id="291" r:id="rId3"/>
    <p:sldId id="296" r:id="rId4"/>
    <p:sldId id="292" r:id="rId5"/>
    <p:sldId id="297" r:id="rId6"/>
    <p:sldId id="335" r:id="rId7"/>
    <p:sldId id="294" r:id="rId8"/>
    <p:sldId id="305" r:id="rId9"/>
    <p:sldId id="309" r:id="rId10"/>
    <p:sldId id="310" r:id="rId11"/>
    <p:sldId id="312" r:id="rId12"/>
    <p:sldId id="299" r:id="rId13"/>
    <p:sldId id="300" r:id="rId14"/>
    <p:sldId id="336" r:id="rId15"/>
    <p:sldId id="303" r:id="rId16"/>
    <p:sldId id="304" r:id="rId17"/>
    <p:sldId id="306" r:id="rId18"/>
    <p:sldId id="327" r:id="rId19"/>
    <p:sldId id="334" r:id="rId20"/>
    <p:sldId id="314" r:id="rId21"/>
    <p:sldId id="315" r:id="rId22"/>
    <p:sldId id="329" r:id="rId23"/>
    <p:sldId id="319" r:id="rId24"/>
    <p:sldId id="341" r:id="rId25"/>
    <p:sldId id="339" r:id="rId26"/>
    <p:sldId id="340" r:id="rId27"/>
    <p:sldId id="320" r:id="rId28"/>
    <p:sldId id="321" r:id="rId29"/>
    <p:sldId id="328" r:id="rId30"/>
    <p:sldId id="326" r:id="rId31"/>
  </p:sldIdLst>
  <p:sldSz cx="10688638" cy="7562850"/>
  <p:notesSz cx="6797675" cy="9874250"/>
  <p:defaultTextStyle>
    <a:defPPr>
      <a:defRPr lang="ru-RU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7">
          <p15:clr>
            <a:srgbClr val="A4A3A4"/>
          </p15:clr>
        </p15:guide>
        <p15:guide id="2" pos="33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gor V. Pogorelov" initials="PIV" lastIdx="1" clrIdx="0"/>
  <p:cmAuthor id="1" name="Sergey E. Abaev" initials="SEA" lastIdx="9" clrIdx="1"/>
  <p:cmAuthor id="2" name="Тиукова Анна" initials="ТА" lastIdx="2" clrIdx="2"/>
  <p:cmAuthor id="3" name="1" initials="1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231F"/>
    <a:srgbClr val="FFFF99"/>
    <a:srgbClr val="13246B"/>
    <a:srgbClr val="FF9C12"/>
    <a:srgbClr val="FFFFCC"/>
    <a:srgbClr val="FF6A12"/>
    <a:srgbClr val="CCFF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 autoAdjust="0"/>
    <p:restoredTop sz="92950" autoAdjust="0"/>
  </p:normalViewPr>
  <p:slideViewPr>
    <p:cSldViewPr snapToGrid="0" snapToObjects="1" showGuides="1">
      <p:cViewPr varScale="1">
        <p:scale>
          <a:sx n="96" d="100"/>
          <a:sy n="96" d="100"/>
        </p:scale>
        <p:origin x="1212" y="90"/>
      </p:cViewPr>
      <p:guideLst>
        <p:guide orient="horz" pos="2327"/>
        <p:guide pos="33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1" d="100"/>
          <a:sy n="61" d="100"/>
        </p:scale>
        <p:origin x="-2562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Verdana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679FB-19CE-5C49-9506-E0BED8141694}" type="datetimeFigureOut">
              <a:rPr lang="ru-RU" smtClean="0">
                <a:latin typeface="Verdana"/>
              </a:rPr>
              <a:t>21.08.2017</a:t>
            </a:fld>
            <a:endParaRPr lang="ru-RU" dirty="0">
              <a:latin typeface="Verdana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74B8B-E2A1-A047-849B-CB07D0EE56CD}" type="slidenum">
              <a:rPr lang="ru-RU" smtClean="0">
                <a:latin typeface="Verdana"/>
              </a:rPr>
              <a:t>‹#›</a:t>
            </a:fld>
            <a:endParaRPr lang="ru-RU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546091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/>
              </a:defRPr>
            </a:lvl1pPr>
          </a:lstStyle>
          <a:p>
            <a:fld id="{D15457E5-8261-9145-9107-24EB9404A78D}" type="datetimeFigureOut">
              <a:rPr lang="ru-RU" smtClean="0"/>
              <a:pPr/>
              <a:t>21.08.2017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82638" y="741363"/>
            <a:ext cx="52324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/>
              </a:defRPr>
            </a:lvl1pPr>
          </a:lstStyle>
          <a:p>
            <a:fld id="{B5DCE24B-A888-534F-AD8F-E9B32620B19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046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97754" rtl="0" eaLnBrk="1" latinLnBrk="0" hangingPunct="1">
      <a:defRPr sz="1300" kern="1200">
        <a:solidFill>
          <a:schemeClr val="tx1"/>
        </a:solidFill>
        <a:latin typeface="Verdana"/>
        <a:ea typeface="+mn-ea"/>
        <a:cs typeface="+mn-cs"/>
      </a:defRPr>
    </a:lvl1pPr>
    <a:lvl2pPr marL="497754" algn="l" defTabSz="497754" rtl="0" eaLnBrk="1" latinLnBrk="0" hangingPunct="1">
      <a:defRPr sz="1300" kern="1200">
        <a:solidFill>
          <a:schemeClr val="tx1"/>
        </a:solidFill>
        <a:latin typeface="Verdana"/>
        <a:ea typeface="+mn-ea"/>
        <a:cs typeface="+mn-cs"/>
      </a:defRPr>
    </a:lvl2pPr>
    <a:lvl3pPr marL="995507" algn="l" defTabSz="497754" rtl="0" eaLnBrk="1" latinLnBrk="0" hangingPunct="1">
      <a:defRPr sz="1300" kern="1200">
        <a:solidFill>
          <a:schemeClr val="tx1"/>
        </a:solidFill>
        <a:latin typeface="Verdana"/>
        <a:ea typeface="+mn-ea"/>
        <a:cs typeface="+mn-cs"/>
      </a:defRPr>
    </a:lvl3pPr>
    <a:lvl4pPr marL="1493261" algn="l" defTabSz="497754" rtl="0" eaLnBrk="1" latinLnBrk="0" hangingPunct="1">
      <a:defRPr sz="1300" kern="1200">
        <a:solidFill>
          <a:schemeClr val="tx1"/>
        </a:solidFill>
        <a:latin typeface="Verdana"/>
        <a:ea typeface="+mn-ea"/>
        <a:cs typeface="+mn-cs"/>
      </a:defRPr>
    </a:lvl4pPr>
    <a:lvl5pPr marL="1991015" algn="l" defTabSz="497754" rtl="0" eaLnBrk="1" latinLnBrk="0" hangingPunct="1">
      <a:defRPr sz="1300" kern="1200">
        <a:solidFill>
          <a:schemeClr val="tx1"/>
        </a:solidFill>
        <a:latin typeface="Verdana"/>
        <a:ea typeface="+mn-ea"/>
        <a:cs typeface="+mn-cs"/>
      </a:defRPr>
    </a:lvl5pPr>
    <a:lvl6pPr marL="2488768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E24B-A888-534F-AD8F-E9B32620B190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91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</a:t>
            </a:r>
            <a:r>
              <a:rPr lang="ru-RU" baseline="0" dirty="0" smtClean="0"/>
              <a:t> более 20 основных мероприятий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E24B-A888-534F-AD8F-E9B32620B190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9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9175" y="682625"/>
            <a:ext cx="4819650" cy="3409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E24B-A888-534F-AD8F-E9B32620B190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7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300" kern="1200" dirty="0" smtClean="0">
              <a:solidFill>
                <a:schemeClr val="tx1"/>
              </a:solidFill>
              <a:effectLst/>
              <a:latin typeface="Verdana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E24B-A888-534F-AD8F-E9B32620B190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91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E24B-A888-534F-AD8F-E9B32620B190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91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7647" y="3139674"/>
            <a:ext cx="9324757" cy="1606490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7647" y="4884351"/>
            <a:ext cx="9324757" cy="1449546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736239" y="4746180"/>
            <a:ext cx="2923115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36236" y="4746170"/>
            <a:ext cx="568276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73"/>
          <a:stretch/>
        </p:blipFill>
        <p:spPr>
          <a:xfrm>
            <a:off x="734404" y="940604"/>
            <a:ext cx="1999271" cy="382142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758506" y="782716"/>
            <a:ext cx="568276" cy="9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73781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27" y="258118"/>
            <a:ext cx="7289905" cy="730899"/>
          </a:xfrm>
        </p:spPr>
        <p:txBody>
          <a:bodyPr>
            <a:normAutofit/>
          </a:bodyPr>
          <a:lstStyle>
            <a:lvl1pPr>
              <a:defRPr sz="28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513" y="1915223"/>
            <a:ext cx="9410487" cy="4798559"/>
          </a:xfr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1207"/>
              </a:spcAft>
              <a:buFont typeface="Arial" panose="020B0604020202020204" pitchFamily="34" charset="0"/>
              <a:buChar char="•"/>
              <a:defRPr sz="2000" b="0" i="0">
                <a:latin typeface="+mj-lt"/>
                <a:ea typeface="Calibri" charset="0"/>
                <a:cs typeface="Calibri" charset="0"/>
              </a:defRPr>
            </a:lvl1pPr>
            <a:lvl2pPr marL="777600" indent="-298800">
              <a:lnSpc>
                <a:spcPct val="100000"/>
              </a:lnSpc>
              <a:spcBef>
                <a:spcPts val="0"/>
              </a:spcBef>
              <a:spcAft>
                <a:spcPts val="1006"/>
              </a:spcAft>
              <a:buSzPct val="100000"/>
              <a:buFont typeface="Calibri Light" panose="020F0302020204030204" pitchFamily="34" charset="0"/>
              <a:buChar char="-"/>
              <a:defRPr sz="1800" b="0" i="0">
                <a:latin typeface="+mj-lt"/>
                <a:ea typeface="Calibri" charset="0"/>
                <a:cs typeface="Calibri" charset="0"/>
              </a:defRPr>
            </a:lvl2pPr>
            <a:lvl3pPr marL="1198800" indent="-241200">
              <a:spcBef>
                <a:spcPts val="0"/>
              </a:spcBef>
              <a:spcAft>
                <a:spcPts val="905"/>
              </a:spcAft>
              <a:buSzPct val="85000"/>
              <a:buFont typeface="Wingdings" panose="05000000000000000000" pitchFamily="2" charset="2"/>
              <a:buChar char="§"/>
              <a:defRPr sz="1600" b="0" i="0">
                <a:latin typeface="+mj-lt"/>
                <a:ea typeface="Calibri" charset="0"/>
                <a:cs typeface="Calibri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4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4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en-US" dirty="0" smtClean="0"/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9547" y="7071546"/>
            <a:ext cx="2404944" cy="402652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9F9FE868-178E-0F4D-8A9A-79941EADC299}" type="datetime1">
              <a:rPr lang="ru-RU" smtClean="0"/>
              <a:pPr/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40612" y="7071546"/>
            <a:ext cx="3607415" cy="40265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Национальная технологическая инициатива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51472" y="7071546"/>
            <a:ext cx="2404944" cy="402652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734844" y="932998"/>
            <a:ext cx="921532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5"/>
          <a:stretch/>
        </p:blipFill>
        <p:spPr>
          <a:xfrm>
            <a:off x="8037922" y="465949"/>
            <a:ext cx="1918208" cy="354111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9412604" y="7087516"/>
            <a:ext cx="542017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741416" y="7087514"/>
            <a:ext cx="731114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623505" y="1314620"/>
            <a:ext cx="5167695" cy="482183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3600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Подзаголовок слайда (опционально)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300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715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27" y="258118"/>
            <a:ext cx="7289905" cy="730899"/>
          </a:xfrm>
        </p:spPr>
        <p:txBody>
          <a:bodyPr>
            <a:normAutofit/>
          </a:bodyPr>
          <a:lstStyle>
            <a:lvl1pPr>
              <a:defRPr sz="28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513" y="1274982"/>
            <a:ext cx="9410487" cy="5559595"/>
          </a:xfr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1207"/>
              </a:spcAft>
              <a:buFont typeface="Arial" panose="020B0604020202020204" pitchFamily="34" charset="0"/>
              <a:buChar char="•"/>
              <a:defRPr sz="2000" b="0" i="0">
                <a:latin typeface="+mj-lt"/>
                <a:ea typeface="Calibri" charset="0"/>
                <a:cs typeface="Calibri" charset="0"/>
              </a:defRPr>
            </a:lvl1pPr>
            <a:lvl2pPr marL="777600" indent="-298800">
              <a:lnSpc>
                <a:spcPct val="100000"/>
              </a:lnSpc>
              <a:spcBef>
                <a:spcPts val="0"/>
              </a:spcBef>
              <a:spcAft>
                <a:spcPts val="1006"/>
              </a:spcAft>
              <a:buFont typeface="Calibri Light" panose="020F0302020204030204" pitchFamily="34" charset="0"/>
              <a:buChar char="-"/>
              <a:defRPr sz="1800" b="0" i="0">
                <a:latin typeface="+mj-lt"/>
                <a:ea typeface="Calibri" charset="0"/>
                <a:cs typeface="Calibri" charset="0"/>
              </a:defRPr>
            </a:lvl2pPr>
            <a:lvl3pPr marL="1198800" indent="-241200">
              <a:spcBef>
                <a:spcPts val="0"/>
              </a:spcBef>
              <a:spcAft>
                <a:spcPts val="905"/>
              </a:spcAft>
              <a:buSzPct val="85000"/>
              <a:buFont typeface="Wingdings" panose="05000000000000000000" pitchFamily="2" charset="2"/>
              <a:buChar char="§"/>
              <a:defRPr sz="1600" b="0" i="0">
                <a:latin typeface="+mj-lt"/>
                <a:ea typeface="Calibri" charset="0"/>
                <a:cs typeface="Calibri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400" b="0" i="0" baseline="0">
                <a:latin typeface="+mj-lt"/>
                <a:ea typeface="Calibri" charset="0"/>
                <a:cs typeface="Calibri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4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en-US" dirty="0" smtClean="0"/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9547" y="7071546"/>
            <a:ext cx="2404944" cy="402652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9F9FE868-178E-0F4D-8A9A-79941EADC299}" type="datetime1">
              <a:rPr lang="ru-RU" smtClean="0"/>
              <a:pPr/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40612" y="7071546"/>
            <a:ext cx="3607415" cy="40265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Национальная технологическая инициатива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51472" y="7071546"/>
            <a:ext cx="2404944" cy="402652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734844" y="932998"/>
            <a:ext cx="921532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9412604" y="7087516"/>
            <a:ext cx="542017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741416" y="7087514"/>
            <a:ext cx="731114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5"/>
          <a:stretch/>
        </p:blipFill>
        <p:spPr>
          <a:xfrm>
            <a:off x="8037922" y="465949"/>
            <a:ext cx="1918208" cy="35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932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715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44" y="402652"/>
            <a:ext cx="9218950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4844" y="2013259"/>
            <a:ext cx="9218950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4844" y="7009642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54A96-148C-F54C-A0C8-C109EC283038}" type="datetime1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0612" y="7009642"/>
            <a:ext cx="36074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48850" y="7009642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660E9-E116-4F2D-91B7-27BAC0D3A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36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4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Visio1.vsd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zimut.r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7647" y="1561175"/>
            <a:ext cx="9324757" cy="2603319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Проект </a:t>
            </a:r>
            <a:r>
              <a:rPr lang="ru-RU" sz="3600" b="1" dirty="0" smtClean="0"/>
              <a:t>«</a:t>
            </a:r>
            <a:r>
              <a:rPr lang="en-US" sz="3600" b="1" dirty="0" smtClean="0"/>
              <a:t>UTM-</a:t>
            </a:r>
            <a:r>
              <a:rPr lang="ru-RU" sz="3600" b="1" dirty="0" smtClean="0"/>
              <a:t>БАС» </a:t>
            </a:r>
            <a:br>
              <a:rPr lang="ru-RU" sz="3600" b="1" dirty="0" smtClean="0"/>
            </a:br>
            <a:r>
              <a:rPr lang="ru-RU" sz="2700" dirty="0"/>
              <a:t>Направление </a:t>
            </a:r>
            <a:r>
              <a:rPr lang="ru-RU" sz="2000" dirty="0" smtClean="0"/>
              <a:t>«1.7 Разработка технологии полётов БВС в общем воздушном пространстве совместно с пилотируемой авиацией и технологий для создания системы автоматизированной самоорганизации множеств БАС»</a:t>
            </a:r>
            <a:r>
              <a:rPr lang="ru-RU" sz="2700" dirty="0" smtClean="0"/>
              <a:t> </a:t>
            </a:r>
            <a:br>
              <a:rPr lang="ru-RU" sz="2700" dirty="0" smtClean="0"/>
            </a:br>
            <a:r>
              <a:rPr lang="ru-RU" sz="2700" dirty="0" smtClean="0"/>
              <a:t>Дорожная </a:t>
            </a:r>
            <a:r>
              <a:rPr lang="ru-RU" sz="2700" dirty="0"/>
              <a:t>карта </a:t>
            </a:r>
            <a:r>
              <a:rPr lang="ru-RU" sz="2700" dirty="0" smtClean="0"/>
              <a:t>«</a:t>
            </a:r>
            <a:r>
              <a:rPr lang="ru-RU" sz="2700" dirty="0" err="1" smtClean="0"/>
              <a:t>Аэронет</a:t>
            </a:r>
            <a:r>
              <a:rPr lang="ru-RU" sz="2700" dirty="0" smtClean="0"/>
              <a:t>»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7646" y="4884352"/>
            <a:ext cx="9324757" cy="1449546"/>
          </a:xfrm>
        </p:spPr>
        <p:txBody>
          <a:bodyPr>
            <a:normAutofit/>
          </a:bodyPr>
          <a:lstStyle/>
          <a:p>
            <a:r>
              <a:rPr lang="ru-RU" sz="2400" u="sng" dirty="0" smtClean="0"/>
              <a:t>Интеграция </a:t>
            </a:r>
            <a:r>
              <a:rPr lang="ru-RU" sz="2400" u="sng" dirty="0"/>
              <a:t>БАС в воздушное пространство. </a:t>
            </a:r>
          </a:p>
          <a:p>
            <a:endParaRPr lang="ru-RU" sz="2400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3419625" y="0"/>
            <a:ext cx="3384000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Данная презентация является вспомогательным материалом. </a:t>
            </a:r>
          </a:p>
          <a:p>
            <a:r>
              <a:rPr lang="ru-RU" sz="1400" b="1" u="sng" dirty="0" smtClean="0">
                <a:solidFill>
                  <a:schemeClr val="tx1"/>
                </a:solidFill>
              </a:rPr>
              <a:t>Она НЕ является частью материалов, направляемых Рабочей группой в Проектный офис для проведения экспертизы и вынесения проекта на МРГ.</a:t>
            </a: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Приведенные слайды являются базовыми и обязательными. При необходимости, вы можете добавить дополнительные, иллюстрирующие слайды.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При заполнении презентации используйте Методические указания по описанию проектов.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Документ «Описание проекта» является первоисточником данных для данной презентации. Все данные в данной презентации должны полностью соответствовать данным «Описания проекта».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/>
          <a:lstStyle/>
          <a:p>
            <a:pPr eaLnBrk="1" hangingPunct="1"/>
            <a:r>
              <a:rPr lang="ru-RU" altLang="ru-RU" b="1" cap="none" smtClean="0">
                <a:latin typeface="Calibri" panose="020F0502020204030204" pitchFamily="34" charset="0"/>
                <a:cs typeface="Calibri" panose="020F0502020204030204" pitchFamily="34" charset="0"/>
              </a:rPr>
              <a:t>ОСНОВНЫЕ АНАЛОГИ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8C0614-8B3E-41ED-B354-04CCBF64DB20}" type="datetime1">
              <a:rPr lang="ru-RU"/>
              <a:pPr>
                <a:defRPr/>
              </a:pPr>
              <a:t>21.08.2017</a:t>
            </a:fld>
            <a:endParaRPr lang="ru-RU" dirty="0"/>
          </a:p>
        </p:txBody>
      </p:sp>
      <p:sp>
        <p:nvSpPr>
          <p:cNvPr id="2253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0BC66A-65EA-4A0B-AEA7-BD18F2C6434F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sp>
        <p:nvSpPr>
          <p:cNvPr id="22533" name="Прямоугольник 7"/>
          <p:cNvSpPr>
            <a:spLocks noChangeArrowheads="1"/>
          </p:cNvSpPr>
          <p:nvPr/>
        </p:nvSpPr>
        <p:spPr bwMode="auto">
          <a:xfrm>
            <a:off x="749300" y="1169988"/>
            <a:ext cx="2527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968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968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968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968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SESAR</a:t>
            </a:r>
            <a:endParaRPr lang="en-US" alt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7222"/>
          <a:stretch/>
        </p:blipFill>
        <p:spPr>
          <a:xfrm>
            <a:off x="995155" y="1652462"/>
            <a:ext cx="8773319" cy="52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5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/>
          <a:lstStyle/>
          <a:p>
            <a:pPr eaLnBrk="1" hangingPunct="1"/>
            <a:r>
              <a:rPr lang="ru-RU" altLang="ru-RU" b="1" cap="none" smtClean="0">
                <a:latin typeface="Calibri" panose="020F0502020204030204" pitchFamily="34" charset="0"/>
                <a:cs typeface="Calibri" panose="020F0502020204030204" pitchFamily="34" charset="0"/>
              </a:rPr>
              <a:t>ЦЕЛЕВЫЕ ПОКАЗАТЕЛИ ПРОЕКТА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619C300-49CE-41E2-AA2E-06D0A049EBB1}" type="datetime1">
              <a:rPr lang="ru-RU"/>
              <a:pPr>
                <a:defRPr/>
              </a:pPr>
              <a:t>21.08.2017</a:t>
            </a:fld>
            <a:endParaRPr lang="ru-RU" dirty="0"/>
          </a:p>
        </p:txBody>
      </p:sp>
      <p:sp>
        <p:nvSpPr>
          <p:cNvPr id="3277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B483F86-1C2F-4865-85D2-F276EB0CB6B4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513645"/>
              </p:ext>
            </p:extLst>
          </p:nvPr>
        </p:nvGraphicFramePr>
        <p:xfrm>
          <a:off x="736600" y="1225550"/>
          <a:ext cx="9217025" cy="5689220"/>
        </p:xfrm>
        <a:graphic>
          <a:graphicData uri="http://schemas.openxmlformats.org/drawingml/2006/table">
            <a:tbl>
              <a:tblPr/>
              <a:tblGrid>
                <a:gridCol w="2272958"/>
                <a:gridCol w="1117005"/>
                <a:gridCol w="1263063"/>
                <a:gridCol w="1140652"/>
                <a:gridCol w="1142043"/>
                <a:gridCol w="1140652"/>
                <a:gridCol w="1140652"/>
              </a:tblGrid>
              <a:tr h="744404">
                <a:tc rowSpan="2"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Ед. изм.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Текущее значение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Плановое значение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/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</a:b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по периодам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650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2016г.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2017г.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2018г.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20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19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7938" marR="0" lvl="0" indent="-79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Численность занятых в сфере комплексных решений и услуг на основании эксплуатации беспилотных авиационных систем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Чел.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~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750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2 500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10 000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25 000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50 000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39825" algn="ctr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Покрытие территории РФ высокоточными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3D-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картами для нужд поддержания и развития инфраструктуры, транспорта, подвижной связи точного земледелия, кадастра и др., на основе технологий ГЛОНАСС с применением БАС и цифровой модели Земли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Млн. га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39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39825" algn="ctr"/>
                        </a:tabLst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72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ОТВЕТСТВЕННЫЕ И УЧАСТНИКИ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Ответственные </a:t>
            </a:r>
          </a:p>
          <a:p>
            <a:pPr lvl="1"/>
            <a:r>
              <a:rPr lang="ru-RU" dirty="0" smtClean="0"/>
              <a:t>Заказчик</a:t>
            </a:r>
            <a:r>
              <a:rPr lang="ru-RU" dirty="0"/>
              <a:t>: </a:t>
            </a:r>
            <a:r>
              <a:rPr lang="ru-RU" dirty="0" smtClean="0"/>
              <a:t>Моисеенко Игорь Николаевич генеральный директор ФГУП </a:t>
            </a:r>
            <a:r>
              <a:rPr lang="ru-RU" dirty="0"/>
              <a:t>"</a:t>
            </a:r>
            <a:r>
              <a:rPr lang="ru-RU" dirty="0" err="1"/>
              <a:t>Госкорпорация</a:t>
            </a:r>
            <a:r>
              <a:rPr lang="ru-RU" dirty="0"/>
              <a:t> по </a:t>
            </a:r>
            <a:r>
              <a:rPr lang="ru-RU" dirty="0" err="1"/>
              <a:t>ОрВД</a:t>
            </a:r>
            <a:r>
              <a:rPr lang="ru-RU" dirty="0"/>
              <a:t>"</a:t>
            </a:r>
            <a:endParaRPr lang="ru-RU" dirty="0" smtClean="0"/>
          </a:p>
          <a:p>
            <a:pPr lvl="1"/>
            <a:r>
              <a:rPr lang="ru-RU" dirty="0" smtClean="0"/>
              <a:t>Куратор: Жуков </a:t>
            </a:r>
            <a:r>
              <a:rPr lang="ru-RU" dirty="0"/>
              <a:t>Сергей Александрович </a:t>
            </a:r>
            <a:r>
              <a:rPr lang="ru-RU" dirty="0" smtClean="0"/>
              <a:t>лидер </a:t>
            </a:r>
            <a:r>
              <a:rPr lang="ru-RU" dirty="0"/>
              <a:t>РГ </a:t>
            </a:r>
            <a:r>
              <a:rPr lang="ru-RU" dirty="0" err="1"/>
              <a:t>Аэронет</a:t>
            </a:r>
            <a:r>
              <a:rPr lang="ru-RU" dirty="0"/>
              <a:t>, </a:t>
            </a:r>
            <a:r>
              <a:rPr lang="ru-RU" dirty="0" smtClean="0"/>
              <a:t>генеральный директор </a:t>
            </a:r>
            <a:r>
              <a:rPr lang="ru-RU" dirty="0"/>
              <a:t>ЗАО «Центр передачи технологий» </a:t>
            </a:r>
          </a:p>
          <a:p>
            <a:pPr lvl="1"/>
            <a:r>
              <a:rPr lang="ru-RU" dirty="0" smtClean="0"/>
              <a:t>Руководитель </a:t>
            </a:r>
            <a:r>
              <a:rPr lang="ru-RU" dirty="0"/>
              <a:t>проекта: </a:t>
            </a:r>
            <a:r>
              <a:rPr lang="ru-RU" dirty="0" smtClean="0"/>
              <a:t>Соломенцев Виктор Владимирович заместитель генерального директора по научной работе и развитию АО «Азимут»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Участники проекта:</a:t>
            </a:r>
          </a:p>
          <a:p>
            <a:pPr lvl="1"/>
            <a:r>
              <a:rPr lang="ru-RU" dirty="0" smtClean="0"/>
              <a:t>АО «</a:t>
            </a:r>
            <a:r>
              <a:rPr lang="ru-RU" dirty="0" err="1" smtClean="0"/>
              <a:t>Инфоком</a:t>
            </a:r>
            <a:r>
              <a:rPr lang="ru-RU" dirty="0" smtClean="0"/>
              <a:t>-Авиа»</a:t>
            </a:r>
          </a:p>
          <a:p>
            <a:pPr lvl="1"/>
            <a:r>
              <a:rPr lang="ru-RU" dirty="0" smtClean="0"/>
              <a:t>АО «Азимут-Альянс»</a:t>
            </a:r>
          </a:p>
          <a:p>
            <a:pPr lvl="1"/>
            <a:r>
              <a:rPr lang="ru-RU" dirty="0" smtClean="0"/>
              <a:t>ООО «</a:t>
            </a:r>
            <a:r>
              <a:rPr lang="ru-RU" dirty="0" err="1" smtClean="0"/>
              <a:t>Космотехтранс</a:t>
            </a:r>
            <a:r>
              <a:rPr lang="ru-RU" dirty="0" smtClean="0"/>
              <a:t>»</a:t>
            </a:r>
          </a:p>
          <a:p>
            <a:pPr lvl="1"/>
            <a:r>
              <a:rPr lang="ru-RU" dirty="0" smtClean="0"/>
              <a:t>ООО «Беспилотные системы»</a:t>
            </a:r>
          </a:p>
          <a:p>
            <a:pPr lvl="1"/>
            <a:r>
              <a:rPr lang="ru-RU" dirty="0" smtClean="0"/>
              <a:t>ООО «</a:t>
            </a:r>
            <a:r>
              <a:rPr lang="ru-RU" dirty="0" err="1" smtClean="0"/>
              <a:t>Геоскан</a:t>
            </a:r>
            <a:r>
              <a:rPr lang="ru-RU" dirty="0" smtClean="0"/>
              <a:t>»</a:t>
            </a:r>
          </a:p>
          <a:p>
            <a:pPr lvl="1"/>
            <a:r>
              <a:rPr lang="ru-RU" dirty="0" smtClean="0"/>
              <a:t>ООО «</a:t>
            </a:r>
            <a:r>
              <a:rPr lang="ru-RU" dirty="0" err="1" smtClean="0"/>
              <a:t>ЛаБС</a:t>
            </a:r>
            <a:r>
              <a:rPr lang="ru-RU" dirty="0" smtClean="0"/>
              <a:t>»</a:t>
            </a:r>
          </a:p>
          <a:p>
            <a:pPr lvl="1"/>
            <a:r>
              <a:rPr lang="en-US" dirty="0" smtClean="0"/>
              <a:t>IDS </a:t>
            </a:r>
            <a:r>
              <a:rPr lang="en-US" dirty="0" err="1" smtClean="0"/>
              <a:t>Inc</a:t>
            </a:r>
            <a:r>
              <a:rPr lang="en-US" dirty="0" smtClean="0"/>
              <a:t> (</a:t>
            </a:r>
            <a:r>
              <a:rPr lang="ru-RU" dirty="0" smtClean="0"/>
              <a:t>Италия)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/>
              <a:pPr/>
              <a:t>21.08.2017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6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ПЛАН</a:t>
            </a:r>
            <a:r>
              <a:rPr lang="en-US" b="1" dirty="0" smtClean="0"/>
              <a:t>-</a:t>
            </a:r>
            <a:r>
              <a:rPr lang="ru-RU" b="1" smtClean="0"/>
              <a:t>график </a:t>
            </a:r>
            <a:r>
              <a:rPr lang="ru-RU" b="1" dirty="0" smtClean="0"/>
              <a:t>ПРОЕКТА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/>
              <a:pPr/>
              <a:t>21.08.2017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8" name="Group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137131"/>
              </p:ext>
            </p:extLst>
          </p:nvPr>
        </p:nvGraphicFramePr>
        <p:xfrm>
          <a:off x="731520" y="1223108"/>
          <a:ext cx="9275022" cy="4522568"/>
        </p:xfrm>
        <a:graphic>
          <a:graphicData uri="http://schemas.openxmlformats.org/drawingml/2006/table">
            <a:tbl>
              <a:tblPr/>
              <a:tblGrid>
                <a:gridCol w="996992"/>
                <a:gridCol w="2117197"/>
                <a:gridCol w="746169"/>
                <a:gridCol w="675861"/>
                <a:gridCol w="636104"/>
                <a:gridCol w="685800"/>
                <a:gridCol w="626166"/>
                <a:gridCol w="805069"/>
                <a:gridCol w="655983"/>
                <a:gridCol w="596348"/>
                <a:gridCol w="733333"/>
              </a:tblGrid>
              <a:tr h="40841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Этапы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Название мероприятия/ключевая контрольная точка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A8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3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IV</a:t>
                      </a:r>
                    </a:p>
                  </a:txBody>
                  <a:tcPr marL="0" marR="0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III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IV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Кв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II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III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IV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</a:tr>
              <a:tr h="1829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Формирование консорциума</a:t>
                      </a:r>
                    </a:p>
                  </a:txBody>
                  <a:tcPr marL="91176" marR="45588" marT="79400" marB="39700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Разработка и утверждение ТЗ</a:t>
                      </a:r>
                    </a:p>
                  </a:txBody>
                  <a:tcPr marL="91176" marR="45588" marT="79400" marB="39700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Выполнена разработка архитектуры</a:t>
                      </a:r>
                    </a:p>
                  </a:txBody>
                  <a:tcPr marL="91176" marR="45588" marT="79400" marB="39700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Выполнена разработка технического проекта</a:t>
                      </a:r>
                    </a:p>
                  </a:txBody>
                  <a:tcPr marL="91176" marR="45588" marT="79400" marB="39700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Создан макетный образец</a:t>
                      </a:r>
                    </a:p>
                  </a:txBody>
                  <a:tcPr marL="91176" marR="45588" marT="79400" marB="39700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Проведена апробация макета в лабораторных условиях</a:t>
                      </a:r>
                    </a:p>
                  </a:txBody>
                  <a:tcPr marL="91176" marR="45588" marT="79400" marB="39700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Организован опытный район проведения апробации</a:t>
                      </a:r>
                    </a:p>
                  </a:txBody>
                  <a:tcPr marL="91176" marR="45588" marT="79400" marB="39700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Апробация макета в опытном районе</a:t>
                      </a:r>
                    </a:p>
                  </a:txBody>
                  <a:tcPr marL="91176" marR="45588" marT="79400" marB="39700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Предложения по внедрению</a:t>
                      </a:r>
                    </a:p>
                  </a:txBody>
                  <a:tcPr marL="91176" marR="45588" marT="79400" marB="39700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Предложения по корректировке нормативно-правовой базы</a:t>
                      </a:r>
                    </a:p>
                  </a:txBody>
                  <a:tcPr marL="91176" marR="45588" marT="79400" marB="39700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15794" marR="115794" marT="50419" marB="50419" horzOverflow="overflow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Ромб 11"/>
          <p:cNvSpPr/>
          <p:nvPr/>
        </p:nvSpPr>
        <p:spPr>
          <a:xfrm>
            <a:off x="5786105" y="2380803"/>
            <a:ext cx="235476" cy="257348"/>
          </a:xfrm>
          <a:prstGeom prst="diamond">
            <a:avLst/>
          </a:prstGeom>
          <a:solidFill>
            <a:srgbClr val="FF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90507" y="2100611"/>
            <a:ext cx="681493" cy="1143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72001" y="2705189"/>
            <a:ext cx="1331842" cy="1284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890508" y="2367981"/>
            <a:ext cx="1387170" cy="1244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омб 21"/>
          <p:cNvSpPr/>
          <p:nvPr/>
        </p:nvSpPr>
        <p:spPr>
          <a:xfrm>
            <a:off x="4490369" y="1876543"/>
            <a:ext cx="235476" cy="257348"/>
          </a:xfrm>
          <a:prstGeom prst="diamond">
            <a:avLst/>
          </a:prstGeom>
          <a:solidFill>
            <a:srgbClr val="FF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91381" y="3118751"/>
            <a:ext cx="2018141" cy="1267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599583" y="3832788"/>
            <a:ext cx="1451113" cy="1364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-3384000" y="-27234"/>
            <a:ext cx="3384000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       -  ключевая контрольная точка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6" name="Ромб 35"/>
          <p:cNvSpPr/>
          <p:nvPr/>
        </p:nvSpPr>
        <p:spPr>
          <a:xfrm>
            <a:off x="-3260446" y="3534135"/>
            <a:ext cx="235476" cy="257348"/>
          </a:xfrm>
          <a:prstGeom prst="diamond">
            <a:avLst/>
          </a:prstGeom>
          <a:solidFill>
            <a:srgbClr val="FF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Ромб 24"/>
          <p:cNvSpPr/>
          <p:nvPr/>
        </p:nvSpPr>
        <p:spPr>
          <a:xfrm>
            <a:off x="5133555" y="2079697"/>
            <a:ext cx="235476" cy="257348"/>
          </a:xfrm>
          <a:prstGeom prst="diamond">
            <a:avLst/>
          </a:prstGeom>
          <a:solidFill>
            <a:srgbClr val="FF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Ромб 26"/>
          <p:cNvSpPr/>
          <p:nvPr/>
        </p:nvSpPr>
        <p:spPr>
          <a:xfrm>
            <a:off x="6491784" y="2788802"/>
            <a:ext cx="235476" cy="257348"/>
          </a:xfrm>
          <a:prstGeom prst="diamond">
            <a:avLst/>
          </a:prstGeom>
          <a:solidFill>
            <a:srgbClr val="FF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263262" y="3522459"/>
            <a:ext cx="1387170" cy="1244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омб 37"/>
          <p:cNvSpPr/>
          <p:nvPr/>
        </p:nvSpPr>
        <p:spPr>
          <a:xfrm>
            <a:off x="6491784" y="3239615"/>
            <a:ext cx="235476" cy="257348"/>
          </a:xfrm>
          <a:prstGeom prst="diamond">
            <a:avLst/>
          </a:prstGeom>
          <a:solidFill>
            <a:srgbClr val="FF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Ромб 38"/>
          <p:cNvSpPr/>
          <p:nvPr/>
        </p:nvSpPr>
        <p:spPr>
          <a:xfrm>
            <a:off x="7899634" y="3522459"/>
            <a:ext cx="235476" cy="257348"/>
          </a:xfrm>
          <a:prstGeom prst="diamond">
            <a:avLst/>
          </a:prstGeom>
          <a:solidFill>
            <a:srgbClr val="FF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609522" y="4272111"/>
            <a:ext cx="1451113" cy="1364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Ромб 40"/>
          <p:cNvSpPr/>
          <p:nvPr/>
        </p:nvSpPr>
        <p:spPr>
          <a:xfrm>
            <a:off x="7915216" y="3965719"/>
            <a:ext cx="235476" cy="257348"/>
          </a:xfrm>
          <a:prstGeom prst="diamond">
            <a:avLst/>
          </a:prstGeom>
          <a:solidFill>
            <a:srgbClr val="FF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017372" y="4652818"/>
            <a:ext cx="1255837" cy="1364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омб 42"/>
          <p:cNvSpPr/>
          <p:nvPr/>
        </p:nvSpPr>
        <p:spPr>
          <a:xfrm>
            <a:off x="9155471" y="4375467"/>
            <a:ext cx="235476" cy="257348"/>
          </a:xfrm>
          <a:prstGeom prst="diamond">
            <a:avLst/>
          </a:prstGeom>
          <a:solidFill>
            <a:srgbClr val="FF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662352" y="5052349"/>
            <a:ext cx="610857" cy="1143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омб 44"/>
          <p:cNvSpPr/>
          <p:nvPr/>
        </p:nvSpPr>
        <p:spPr>
          <a:xfrm>
            <a:off x="9155471" y="4765975"/>
            <a:ext cx="235476" cy="257348"/>
          </a:xfrm>
          <a:prstGeom prst="diamond">
            <a:avLst/>
          </a:prstGeom>
          <a:solidFill>
            <a:srgbClr val="FF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5369031" y="5383960"/>
            <a:ext cx="4662937" cy="1364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омб 46"/>
          <p:cNvSpPr/>
          <p:nvPr/>
        </p:nvSpPr>
        <p:spPr>
          <a:xfrm>
            <a:off x="9888804" y="5077995"/>
            <a:ext cx="235476" cy="257348"/>
          </a:xfrm>
          <a:prstGeom prst="diamond">
            <a:avLst/>
          </a:prstGeom>
          <a:solidFill>
            <a:srgbClr val="FF9C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0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ФИНАНСИРОВАНИЕ ПРОЕКТА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21.08.2017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14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938719"/>
              </p:ext>
            </p:extLst>
          </p:nvPr>
        </p:nvGraphicFramePr>
        <p:xfrm>
          <a:off x="682575" y="1223709"/>
          <a:ext cx="9046329" cy="54437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47254"/>
                <a:gridCol w="1266506"/>
                <a:gridCol w="1243147"/>
                <a:gridCol w="1084707"/>
                <a:gridCol w="463132"/>
                <a:gridCol w="1141583"/>
              </a:tblGrid>
              <a:tr h="1051373">
                <a:tc>
                  <a:txBody>
                    <a:bodyPr/>
                    <a:lstStyle/>
                    <a:p>
                      <a:pPr marL="698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Объем и источники финансового обеспечения,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млн.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и % от общей суммы затрат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201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7 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201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8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201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9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…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</a:tr>
              <a:tr h="653438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Субсидии из федерального бюджета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699" marR="6469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2,3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139,5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258,2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400</a:t>
                      </a:r>
                      <a:endParaRPr lang="ru-RU" sz="14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36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Институты развития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64699" marR="6469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ru-RU" sz="140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  <a:endParaRPr lang="ru-RU" sz="14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3653">
                <a:tc>
                  <a:txBody>
                    <a:bodyPr/>
                    <a:lstStyle/>
                    <a:p>
                      <a:pPr marL="698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иные инструменты, предусмотренные гос. программами РФ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  <a:endParaRPr lang="ru-RU" sz="14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5686">
                <a:tc>
                  <a:txBody>
                    <a:bodyPr/>
                    <a:lstStyle/>
                    <a:p>
                      <a:pPr marL="6985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Частные источники</a:t>
                      </a:r>
                    </a:p>
                  </a:txBody>
                  <a:tcPr marL="64699" marR="6469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4,7</a:t>
                      </a: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82,5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149,8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237</a:t>
                      </a:r>
                      <a:endParaRPr lang="ru-RU" sz="14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5686">
                <a:tc>
                  <a:txBody>
                    <a:bodyPr/>
                    <a:lstStyle/>
                    <a:p>
                      <a:pPr marL="6985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Итого по проекту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699" marR="6469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222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408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637</a:t>
                      </a:r>
                      <a:endParaRPr lang="ru-RU" sz="14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3653">
                <a:tc>
                  <a:txBody>
                    <a:bodyPr/>
                    <a:lstStyle/>
                    <a:p>
                      <a:pPr marL="464185" lvl="1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 них средств государственной поддержки в 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699" marR="6469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2 300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139 500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258 200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400 000</a:t>
                      </a:r>
                      <a:endParaRPr lang="ru-RU" sz="14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76648">
                <a:tc>
                  <a:txBody>
                    <a:bodyPr/>
                    <a:lstStyle/>
                    <a:p>
                      <a:pPr marL="464185" lvl="1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государственной поддержки от общего объема финансового обеспечения в процентах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699" marR="6469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38,6%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62,8%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63,3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62,8%</a:t>
                      </a:r>
                      <a:endParaRPr lang="ru-RU" sz="14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699" marR="64699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47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Источники и формы финансирования н</a:t>
            </a:r>
            <a:r>
              <a:rPr lang="ru-RU" b="1" dirty="0" smtClean="0"/>
              <a:t>а 2017 – 2019гг.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/>
              <a:pPr/>
              <a:t>21.08.2017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15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534238"/>
              </p:ext>
            </p:extLst>
          </p:nvPr>
        </p:nvGraphicFramePr>
        <p:xfrm>
          <a:off x="755577" y="976201"/>
          <a:ext cx="9300839" cy="5644417"/>
        </p:xfrm>
        <a:graphic>
          <a:graphicData uri="http://schemas.openxmlformats.org/drawingml/2006/table">
            <a:tbl>
              <a:tblPr firstRow="1" bandRow="1"/>
              <a:tblGrid>
                <a:gridCol w="1753121"/>
                <a:gridCol w="3688089"/>
                <a:gridCol w="2729620"/>
                <a:gridCol w="1130009"/>
              </a:tblGrid>
              <a:tr h="424529"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Виды затрат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C0C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Источник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C0C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Форма финансирования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C0C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Объем финансирования,</a:t>
                      </a:r>
                    </a:p>
                    <a:p>
                      <a:pPr algn="l"/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млн. руб.  </a:t>
                      </a:r>
                      <a:endParaRPr lang="ru-RU" sz="1200" b="1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C0C">
                        <a:lumMod val="10000"/>
                        <a:lumOff val="90000"/>
                      </a:srgbClr>
                    </a:solidFill>
                  </a:tcPr>
                </a:tc>
              </a:tr>
              <a:tr h="300687">
                <a:tc rowSpan="2"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Заработная плата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Субсидии из федерального бюджета 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Arial" pitchFamily="34" charset="0"/>
                        </a:rPr>
                        <a:t>Расходы Исполнителя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28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Частные источники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Расходы Исполнителя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9736">
                <a:tc rowSpan="2"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Материалы и комплектующие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Субсидии из федерального бюджета 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Оплата договоров  на поставку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3448">
                <a:tc vMerge="1"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Частные источники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Оплата договоров  на поставку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7160">
                <a:tc rowSpan="2"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Специальное оборудование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Субсидии из федерального бюджета 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Оплата договоров  на поставку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8864">
                <a:tc vMerge="1"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Частные источники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Оплата договоров  на поставку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529">
                <a:tc rowSpan="2"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Временная передача права использования лицензии СПО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Субсидии из федерального бюджета 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Оплата договоров  на аренду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160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708">
                <a:tc vMerge="1"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Частные источники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Оплата договоров  на аренду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106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708">
                <a:tc rowSpan="2"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Командировочные расходы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Субсидии из федерального бюджета 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Расходы Исполнителя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708">
                <a:tc vMerge="1"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Частные источники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Расходы Исполнителя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529">
                <a:tc rowSpan="2"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Расходы на  соисполнителей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Субсидии из федерального бюджета </a:t>
                      </a:r>
                      <a:endParaRPr lang="ru-RU" sz="1200" dirty="0" smtClean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Оплата договоров  на оказание услуг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104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708">
                <a:tc vMerge="1"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Частные источники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Оплата договоров  на оказание услуг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45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4484">
                <a:tc rowSpan="2"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Накладные расходы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Субсидии из федерального бюджета </a:t>
                      </a:r>
                      <a:endParaRPr lang="ru-RU" sz="1200" dirty="0" smtClean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Расходы Исполнителя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20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4484">
                <a:tc vMerge="1">
                  <a:txBody>
                    <a:bodyPr/>
                    <a:lstStyle/>
                    <a:p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Частные источники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Расходы Исполнителя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20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4484"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Прочие расходы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Субсидии из федерального бюджета </a:t>
                      </a:r>
                      <a:endParaRPr lang="ru-RU" sz="1200" dirty="0" smtClean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Расходы Исполнителя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12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4484">
                <a:tc vMerge="1">
                  <a:txBody>
                    <a:bodyPr/>
                    <a:lstStyle/>
                    <a:p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4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8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43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57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717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861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004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148" algn="l" defTabSz="91428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Частные источники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Расходы Исполнителя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j-lt"/>
                          <a:cs typeface="Arial" pitchFamily="34" charset="0"/>
                        </a:rPr>
                        <a:t>12</a:t>
                      </a:r>
                      <a:endParaRPr lang="ru-RU" sz="1200" dirty="0"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0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РИСКИ И ОТКРЫТЫЕ ВОПРОСЫ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/>
              <a:pPr/>
              <a:t>21.08.2017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16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597998"/>
              </p:ext>
            </p:extLst>
          </p:nvPr>
        </p:nvGraphicFramePr>
        <p:xfrm>
          <a:off x="735808" y="1219205"/>
          <a:ext cx="9217024" cy="348588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55870"/>
                <a:gridCol w="6961154"/>
              </a:tblGrid>
              <a:tr h="649093">
                <a:tc>
                  <a:txBody>
                    <a:bodyPr/>
                    <a:lstStyle/>
                    <a:p>
                      <a:pPr marL="69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Основные риски проекта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/>
                      </a:r>
                      <a:b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</a:b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(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с высоким уровнем)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Описание риска и предлагаемых мероприятий по управлению риском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</a:tr>
              <a:tr h="775511">
                <a:tc>
                  <a:txBody>
                    <a:bodyPr/>
                    <a:lstStyle/>
                    <a:p>
                      <a:pPr marL="69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Финансовые риски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Риски удорожания источников финансирования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Валютные риски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Риск сложности привлечения инвестиций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Недостаточное</a:t>
                      </a:r>
                      <a:r>
                        <a:rPr lang="ru-RU" sz="1400" baseline="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 финансирование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4451">
                <a:tc>
                  <a:txBody>
                    <a:bodyPr/>
                    <a:lstStyle/>
                    <a:p>
                      <a:pPr marL="69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Технические риски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Риск получения отрицательных результатов НИОКР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Риск несовместимости технологий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6205">
                <a:tc>
                  <a:txBody>
                    <a:bodyPr/>
                    <a:lstStyle/>
                    <a:p>
                      <a:pPr marL="69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Маркетинговые риски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Риск ценовой политики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Риск появления конкурирующих продуктов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6887">
                <a:tc>
                  <a:txBody>
                    <a:bodyPr/>
                    <a:lstStyle/>
                    <a:p>
                      <a:pPr marL="69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Правовые риски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cs typeface="Arial" pitchFamily="34" charset="0"/>
                        </a:rPr>
                        <a:t>Н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есвоевременное принятие необходимой нормативной правовой базы.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6993">
                <a:tc>
                  <a:txBody>
                    <a:bodyPr/>
                    <a:lstStyle/>
                    <a:p>
                      <a:pPr marL="69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Управленческие риски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Риск недобросовестности партнёров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Calibri"/>
                          <a:cs typeface="Arial" pitchFamily="34" charset="0"/>
                        </a:rPr>
                        <a:t>Недостаточность или недоступность трудовых ресурсов необходимого уровня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731961"/>
              </p:ext>
            </p:extLst>
          </p:nvPr>
        </p:nvGraphicFramePr>
        <p:xfrm>
          <a:off x="735808" y="5260426"/>
          <a:ext cx="9217024" cy="126608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45931"/>
                <a:gridCol w="6971093"/>
              </a:tblGrid>
              <a:tr h="649093">
                <a:tc>
                  <a:txBody>
                    <a:bodyPr/>
                    <a:lstStyle/>
                    <a:p>
                      <a:pPr marL="69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Открытые вопросы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Предложения по решению открытых вопросов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</a:tr>
              <a:tr h="616993">
                <a:tc>
                  <a:txBody>
                    <a:bodyPr/>
                    <a:lstStyle/>
                    <a:p>
                      <a:pPr marL="6985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cs typeface="Arial" pitchFamily="34" charset="0"/>
                        </a:rPr>
                        <a:t>НЕТ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0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Приложения</a:t>
            </a:r>
            <a:endParaRPr lang="ru-RU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ru-RU" sz="3200" b="1" dirty="0" smtClean="0">
              <a:solidFill>
                <a:srgbClr val="0C0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ru-RU" sz="3200" b="1" dirty="0" smtClean="0">
              <a:solidFill>
                <a:srgbClr val="0C0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ru-RU" sz="6000" b="1" dirty="0" smtClean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UTM-</a:t>
            </a:r>
            <a:r>
              <a:rPr lang="ru-RU" altLang="ru-RU" sz="6000" b="1" dirty="0" smtClean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БАС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27063" y="4884738"/>
            <a:ext cx="9324975" cy="1373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7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  <a:lvl2pPr marL="777600" indent="-298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6"/>
              </a:spcAft>
              <a:buFont typeface="Calibri Light" panose="020F0302020204030204" pitchFamily="34" charset="0"/>
              <a:buChar char="-"/>
              <a:defRPr sz="18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2pPr>
            <a:lvl3pPr marL="1198800" indent="-241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5"/>
              </a:spcAft>
              <a:buSzPct val="85000"/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400" b="0" i="0" kern="1200" baseline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defRPr/>
            </a:pPr>
            <a:r>
              <a:rPr lang="ru-RU" sz="3200" u="sng" dirty="0"/>
              <a:t>Интеграция БАС в воздушное пространство</a:t>
            </a:r>
          </a:p>
        </p:txBody>
      </p:sp>
    </p:spTree>
    <p:extLst>
      <p:ext uri="{BB962C8B-B14F-4D97-AF65-F5344CB8AC3E}">
        <p14:creationId xmlns:p14="http://schemas.microsoft.com/office/powerpoint/2010/main" val="39019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"/>
          <a:stretch/>
        </p:blipFill>
        <p:spPr>
          <a:xfrm>
            <a:off x="3725963" y="2726382"/>
            <a:ext cx="3267075" cy="2656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038" y="4400550"/>
            <a:ext cx="3446362" cy="29835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202" y="727560"/>
            <a:ext cx="2614695" cy="221908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37" y="1274763"/>
            <a:ext cx="9691687" cy="5559425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ru-RU" altLang="ru-RU" b="1" dirty="0" smtClean="0">
                <a:cs typeface="Calibri" panose="020F0502020204030204" pitchFamily="34" charset="0"/>
              </a:rPr>
              <a:t>1 ФАЗА: Первоначальная интеграция </a:t>
            </a:r>
            <a:endParaRPr lang="en-US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ru-RU" altLang="ru-RU" b="1" dirty="0" smtClean="0">
                <a:cs typeface="Calibri" panose="020F0502020204030204" pitchFamily="34" charset="0"/>
              </a:rPr>
              <a:t>БАС в </a:t>
            </a:r>
            <a:r>
              <a:rPr lang="ru-RU" altLang="ru-RU" b="1" dirty="0" err="1" smtClean="0">
                <a:cs typeface="Calibri" panose="020F0502020204030204" pitchFamily="34" charset="0"/>
              </a:rPr>
              <a:t>несегрегированное</a:t>
            </a:r>
            <a:r>
              <a:rPr lang="ru-RU" altLang="ru-RU" b="1" dirty="0" smtClean="0">
                <a:cs typeface="Calibri" panose="020F0502020204030204" pitchFamily="34" charset="0"/>
              </a:rPr>
              <a:t> воздушное </a:t>
            </a:r>
            <a:endParaRPr lang="en-US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ru-RU" altLang="ru-RU" b="1" dirty="0">
                <a:cs typeface="Calibri" panose="020F0502020204030204" pitchFamily="34" charset="0"/>
              </a:rPr>
              <a:t>п</a:t>
            </a:r>
            <a:r>
              <a:rPr lang="ru-RU" altLang="ru-RU" b="1" dirty="0" smtClean="0">
                <a:cs typeface="Calibri" panose="020F0502020204030204" pitchFamily="34" charset="0"/>
              </a:rPr>
              <a:t>ространство, внедрение базовой</a:t>
            </a:r>
            <a:r>
              <a:rPr lang="en-US" altLang="ru-RU" b="1" dirty="0" smtClean="0">
                <a:cs typeface="Calibri" panose="020F0502020204030204" pitchFamily="34" charset="0"/>
              </a:rPr>
              <a:t> </a:t>
            </a:r>
            <a:endParaRPr lang="ru-RU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ru-RU" altLang="ru-RU" b="1" dirty="0" smtClean="0">
                <a:cs typeface="Calibri" panose="020F0502020204030204" pitchFamily="34" charset="0"/>
              </a:rPr>
              <a:t>модели </a:t>
            </a:r>
            <a:r>
              <a:rPr lang="en-US" altLang="ru-RU" b="1" dirty="0" smtClean="0">
                <a:cs typeface="Calibri" panose="020F0502020204030204" pitchFamily="34" charset="0"/>
              </a:rPr>
              <a:t>UTM</a:t>
            </a: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endParaRPr lang="en-US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ru-RU" altLang="ru-RU" b="1" dirty="0" smtClean="0">
                <a:cs typeface="Calibri" panose="020F0502020204030204" pitchFamily="34" charset="0"/>
              </a:rPr>
              <a:t>2 </a:t>
            </a:r>
            <a:r>
              <a:rPr lang="ru-RU" altLang="ru-RU" b="1" dirty="0">
                <a:cs typeface="Calibri" panose="020F0502020204030204" pitchFamily="34" charset="0"/>
              </a:rPr>
              <a:t>ФАЗА: Интеграция БАС в </a:t>
            </a:r>
            <a:endParaRPr lang="en-US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ru-RU" altLang="ru-RU" b="1" dirty="0" smtClean="0">
                <a:cs typeface="Calibri" panose="020F0502020204030204" pitchFamily="34" charset="0"/>
              </a:rPr>
              <a:t>воздушное пространство </a:t>
            </a:r>
            <a:endParaRPr lang="en-US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ru-RU" altLang="ru-RU" b="1" dirty="0" smtClean="0">
                <a:cs typeface="Calibri" panose="020F0502020204030204" pitchFamily="34" charset="0"/>
              </a:rPr>
              <a:t>пилотируемых воздушных </a:t>
            </a:r>
            <a:endParaRPr lang="en-US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en-US" altLang="ru-RU" b="1" dirty="0">
                <a:cs typeface="Calibri" panose="020F0502020204030204" pitchFamily="34" charset="0"/>
              </a:rPr>
              <a:t>c</a:t>
            </a:r>
            <a:r>
              <a:rPr lang="ru-RU" altLang="ru-RU" b="1" dirty="0" smtClean="0">
                <a:cs typeface="Calibri" panose="020F0502020204030204" pitchFamily="34" charset="0"/>
              </a:rPr>
              <a:t>удов, внедрение </a:t>
            </a: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ru-RU" altLang="ru-RU" b="1" dirty="0" smtClean="0">
                <a:cs typeface="Calibri" panose="020F0502020204030204" pitchFamily="34" charset="0"/>
              </a:rPr>
              <a:t>региональных </a:t>
            </a:r>
            <a:r>
              <a:rPr lang="en-US" altLang="ru-RU" b="1" dirty="0" smtClean="0">
                <a:cs typeface="Calibri" panose="020F0502020204030204" pitchFamily="34" charset="0"/>
              </a:rPr>
              <a:t>UTM</a:t>
            </a: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endParaRPr lang="en-US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ru-RU" altLang="ru-RU" b="1" dirty="0">
                <a:cs typeface="Calibri" panose="020F0502020204030204" pitchFamily="34" charset="0"/>
              </a:rPr>
              <a:t>3 ФАЗА: </a:t>
            </a:r>
            <a:r>
              <a:rPr lang="ru-RU" altLang="ru-RU" b="1" dirty="0" err="1">
                <a:cs typeface="Calibri" panose="020F0502020204030204" pitchFamily="34" charset="0"/>
              </a:rPr>
              <a:t>Транспарентность</a:t>
            </a:r>
            <a:r>
              <a:rPr lang="ru-RU" altLang="ru-RU" b="1" dirty="0">
                <a:cs typeface="Calibri" panose="020F0502020204030204" pitchFamily="34" charset="0"/>
              </a:rPr>
              <a:t> в управлении </a:t>
            </a:r>
            <a:endParaRPr lang="en-US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ru-RU" altLang="ru-RU" b="1" dirty="0" smtClean="0">
                <a:cs typeface="Calibri" panose="020F0502020204030204" pitchFamily="34" charset="0"/>
              </a:rPr>
              <a:t>БАС и ситуационная осведомлённость всех участников </a:t>
            </a:r>
            <a:endParaRPr lang="en-US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r>
              <a:rPr lang="ru-RU" altLang="ru-RU" b="1" dirty="0" smtClean="0">
                <a:cs typeface="Calibri" panose="020F0502020204030204" pitchFamily="34" charset="0"/>
              </a:rPr>
              <a:t>воздушного движения, создание централизованной </a:t>
            </a:r>
            <a:r>
              <a:rPr lang="en-US" altLang="ru-RU" b="1" dirty="0" smtClean="0">
                <a:cs typeface="Calibri" panose="020F0502020204030204" pitchFamily="34" charset="0"/>
              </a:rPr>
              <a:t>UTM </a:t>
            </a:r>
            <a:r>
              <a:rPr lang="ru-RU" altLang="ru-RU" b="1" dirty="0" smtClean="0">
                <a:cs typeface="Calibri" panose="020F0502020204030204" pitchFamily="34" charset="0"/>
              </a:rPr>
              <a:t>РФ</a:t>
            </a:r>
            <a:endParaRPr lang="en-US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endParaRPr lang="en-US" altLang="ru-RU" b="1" dirty="0" smtClean="0">
              <a:cs typeface="Calibri" panose="020F0502020204030204" pitchFamily="34" charset="0"/>
            </a:endParaRPr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/>
          <a:lstStyle/>
          <a:p>
            <a:r>
              <a:rPr lang="ru-RU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ФАЗЫ ИНТЕГРАЦИИ БАС</a:t>
            </a:r>
            <a:r>
              <a:rPr lang="en-US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(по </a:t>
            </a:r>
            <a:r>
              <a:rPr lang="en-US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ASBU)</a:t>
            </a:r>
            <a:endParaRPr lang="ru-RU" altLang="ru-RU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EC059D-A934-4A94-B777-DFF340BC83E8}" type="datetime1">
              <a:rPr lang="ru-RU" smtClean="0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1229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251BFE2-28B7-4302-929E-491D72FA3C67}" type="slidenum">
              <a:rPr lang="ru-RU" altLang="ru-RU" smtClean="0"/>
              <a:pPr/>
              <a:t>18</a:t>
            </a:fld>
            <a:endParaRPr lang="ru-RU" alt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022" y="868239"/>
            <a:ext cx="2671477" cy="21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437" y="1103313"/>
            <a:ext cx="9691687" cy="5559425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U1</a:t>
            </a:r>
            <a:r>
              <a:rPr lang="ru-RU" dirty="0"/>
              <a:t> </a:t>
            </a:r>
            <a:r>
              <a:rPr lang="ru-RU" b="1" dirty="0"/>
              <a:t>«</a:t>
            </a:r>
            <a:r>
              <a:rPr lang="en-US" b="1" dirty="0"/>
              <a:t>U</a:t>
            </a:r>
            <a:r>
              <a:rPr lang="ru-RU" b="1" dirty="0"/>
              <a:t>-</a:t>
            </a:r>
            <a:r>
              <a:rPr lang="en-US" b="1" dirty="0"/>
              <a:t>space</a:t>
            </a:r>
            <a:r>
              <a:rPr lang="ru-RU" b="1" dirty="0"/>
              <a:t>» базовые услуги</a:t>
            </a:r>
            <a:r>
              <a:rPr lang="ru-RU" dirty="0"/>
              <a:t> - предоставляют электронную регистрацию, электронную идентификацию и </a:t>
            </a:r>
            <a:r>
              <a:rPr lang="ru-RU" dirty="0" err="1"/>
              <a:t>геозонирование</a:t>
            </a:r>
            <a:r>
              <a:rPr lang="ru-RU" dirty="0"/>
              <a:t>.</a:t>
            </a:r>
          </a:p>
          <a:p>
            <a:r>
              <a:rPr lang="ru-RU" b="1" dirty="0"/>
              <a:t>U2</a:t>
            </a:r>
            <a:r>
              <a:rPr lang="ru-RU" dirty="0"/>
              <a:t> </a:t>
            </a:r>
            <a:r>
              <a:rPr lang="ru-RU" b="1" dirty="0"/>
              <a:t>«</a:t>
            </a:r>
            <a:r>
              <a:rPr lang="en-US" b="1" dirty="0"/>
              <a:t>U</a:t>
            </a:r>
            <a:r>
              <a:rPr lang="ru-RU" b="1" dirty="0"/>
              <a:t>-</a:t>
            </a:r>
            <a:r>
              <a:rPr lang="en-US" b="1" dirty="0"/>
              <a:t>space</a:t>
            </a:r>
            <a:r>
              <a:rPr lang="ru-RU" b="1" dirty="0"/>
              <a:t>» начальные услуги - </a:t>
            </a:r>
            <a:r>
              <a:rPr lang="ru-RU" dirty="0"/>
              <a:t>обеспечивают управление операциями БАС и могут состоять из предполетного планирования, разрешения на выполнения полета, наблюдения, динамических данных о воздушном пространстве, а также процедурных интерфейсах сопряжения с УВД.</a:t>
            </a:r>
          </a:p>
          <a:p>
            <a:r>
              <a:rPr lang="ru-RU" b="1" dirty="0"/>
              <a:t>U3</a:t>
            </a:r>
            <a:r>
              <a:rPr lang="ru-RU" dirty="0"/>
              <a:t> </a:t>
            </a:r>
            <a:r>
              <a:rPr lang="ru-RU" b="1" dirty="0"/>
              <a:t>«</a:t>
            </a:r>
            <a:r>
              <a:rPr lang="en-US" b="1" dirty="0"/>
              <a:t>U</a:t>
            </a:r>
            <a:r>
              <a:rPr lang="ru-RU" b="1" dirty="0"/>
              <a:t>-</a:t>
            </a:r>
            <a:r>
              <a:rPr lang="en-US" b="1" dirty="0"/>
              <a:t>space</a:t>
            </a:r>
            <a:r>
              <a:rPr lang="ru-RU" b="1" dirty="0"/>
              <a:t>» расширенные услуги </a:t>
            </a:r>
            <a:r>
              <a:rPr lang="ru-RU" dirty="0"/>
              <a:t>поддерживают более комплексные операции в плотных областях и могут охватывать управление пропускной способностью и помощь для обнаружения </a:t>
            </a:r>
            <a:r>
              <a:rPr lang="ru-RU" dirty="0" err="1"/>
              <a:t>конфликтнов</a:t>
            </a:r>
            <a:r>
              <a:rPr lang="ru-RU" dirty="0"/>
              <a:t>. На самом деле, наличие автоматизированного функционала «обнаружения и предотвращения» (</a:t>
            </a:r>
            <a:r>
              <a:rPr lang="en-GB" dirty="0"/>
              <a:t>DAA</a:t>
            </a:r>
            <a:r>
              <a:rPr lang="ru-RU" dirty="0"/>
              <a:t>) в дополнение к надежным средствам связи приведет к значительному увеличению операций в среде.</a:t>
            </a:r>
          </a:p>
          <a:p>
            <a:r>
              <a:rPr lang="ru-RU" b="1" dirty="0"/>
              <a:t>U4</a:t>
            </a:r>
            <a:r>
              <a:rPr lang="ru-RU" dirty="0"/>
              <a:t> </a:t>
            </a:r>
            <a:r>
              <a:rPr lang="ru-RU" b="1" dirty="0"/>
              <a:t>«</a:t>
            </a:r>
            <a:r>
              <a:rPr lang="en-US" b="1" dirty="0"/>
              <a:t>U</a:t>
            </a:r>
            <a:r>
              <a:rPr lang="ru-RU" b="1" dirty="0"/>
              <a:t>-</a:t>
            </a:r>
            <a:r>
              <a:rPr lang="en-US" b="1" dirty="0"/>
              <a:t>space</a:t>
            </a:r>
            <a:r>
              <a:rPr lang="ru-RU" b="1" dirty="0"/>
              <a:t>» полный набор услуг</a:t>
            </a:r>
            <a:r>
              <a:rPr lang="ru-RU" dirty="0"/>
              <a:t>, в частности услуги, требующие интерфейсов взаимодействующих с пилотируемой авиацией. Этот набор услуг поддерживает полную работоспособность «</a:t>
            </a:r>
            <a:r>
              <a:rPr lang="en-US" dirty="0"/>
              <a:t>U</a:t>
            </a:r>
            <a:r>
              <a:rPr lang="ru-RU" dirty="0"/>
              <a:t>-</a:t>
            </a:r>
            <a:r>
              <a:rPr lang="en-US" dirty="0"/>
              <a:t>space</a:t>
            </a:r>
            <a:r>
              <a:rPr lang="ru-RU" dirty="0"/>
              <a:t>» и будет основываться на очень высоком уровне автоматизации, связности и использовании цифровых технологий как для БАС, так и для системы «</a:t>
            </a:r>
            <a:r>
              <a:rPr lang="en-US" dirty="0"/>
              <a:t>U</a:t>
            </a:r>
            <a:r>
              <a:rPr lang="ru-RU" dirty="0"/>
              <a:t>-</a:t>
            </a:r>
            <a:r>
              <a:rPr lang="en-US" dirty="0"/>
              <a:t>space</a:t>
            </a:r>
            <a:r>
              <a:rPr lang="ru-RU" dirty="0"/>
              <a:t>».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altLang="ru-RU" b="1" dirty="0" smtClean="0"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13"/>
              </a:spcAft>
              <a:buNone/>
            </a:pPr>
            <a:endParaRPr lang="en-US" altLang="ru-RU" b="1" dirty="0" smtClean="0">
              <a:cs typeface="Calibri" panose="020F0502020204030204" pitchFamily="34" charset="0"/>
            </a:endParaRPr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/>
          <a:lstStyle/>
          <a:p>
            <a:r>
              <a:rPr lang="ru-RU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ФАЗЫ ИНТЕГРАЦИИ БАС</a:t>
            </a:r>
            <a:r>
              <a:rPr lang="en-US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(по </a:t>
            </a:r>
            <a:r>
              <a:rPr lang="en-US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SESAR)</a:t>
            </a:r>
            <a:endParaRPr lang="ru-RU" altLang="ru-RU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EC059D-A934-4A94-B777-DFF340BC83E8}" type="datetime1">
              <a:rPr lang="ru-RU" smtClean="0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1229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251BFE2-28B7-4302-929E-491D72FA3C67}" type="slidenum">
              <a:rPr lang="ru-RU" altLang="ru-RU" smtClean="0"/>
              <a:pPr/>
              <a:t>19</a:t>
            </a:fld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96972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МЕСТО ПРОЕКТА В ДОРОЖНОЙ КАРТЕ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Стратегическая </a:t>
            </a:r>
            <a:r>
              <a:rPr lang="ru-RU" b="1" dirty="0"/>
              <a:t>цель ДК: </a:t>
            </a:r>
            <a:endParaRPr lang="ru-RU" b="1" dirty="0" smtClean="0"/>
          </a:p>
          <a:p>
            <a:pPr marL="715963" indent="-285750"/>
            <a:r>
              <a:rPr lang="ru-RU" sz="1800" dirty="0" smtClean="0"/>
              <a:t>Проект </a:t>
            </a:r>
            <a:r>
              <a:rPr lang="ru-RU" sz="1800" dirty="0"/>
              <a:t>является приоритетным для выполнения главной стратегической цели ДК НТИ «</a:t>
            </a:r>
            <a:r>
              <a:rPr lang="ru-RU" sz="1800" dirty="0" err="1"/>
              <a:t>Аэронет</a:t>
            </a:r>
            <a:r>
              <a:rPr lang="ru-RU" sz="1800" dirty="0"/>
              <a:t>»: сделать к 2035г. </a:t>
            </a:r>
            <a:r>
              <a:rPr lang="ru-RU" sz="1800" dirty="0" err="1"/>
              <a:t>Аэронет</a:t>
            </a:r>
            <a:r>
              <a:rPr lang="ru-RU" sz="1800" dirty="0"/>
              <a:t> глобально конкурентоспособной отраслью российской экономики, лидером в ряде сегментов мирового рынка беспилотных авиационных систем и продуктов и услуг на их основе, - формирует условия для эффективного и безопасного использования БАС в различных отраслях народного хозяйства</a:t>
            </a:r>
            <a:r>
              <a:rPr lang="ru-RU" sz="1800" dirty="0" smtClean="0"/>
              <a:t>.</a:t>
            </a:r>
            <a:r>
              <a:rPr lang="ru-RU" b="1" dirty="0" smtClean="0"/>
              <a:t> 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Направления ДК: </a:t>
            </a:r>
            <a:endParaRPr lang="ru-RU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/>
              <a:t>1.7 Разработка технологии полётов БВС в общем воздушном пространстве совместно с пилотируемой авиацией и технологий для создания системы автоматизированной самоорганизации множеств БА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Целевые показатели дорожной карты: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 smtClean="0"/>
              <a:t>Позволит </a:t>
            </a:r>
            <a:r>
              <a:rPr lang="ru-RU" dirty="0"/>
              <a:t>увеличить численность специалистов, занятых в сфере разработки и производства БАС;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 smtClean="0"/>
              <a:t>Позволит </a:t>
            </a:r>
            <a:r>
              <a:rPr lang="ru-RU" dirty="0"/>
              <a:t>увеличить численность специалистов, занятых в сфере комплексных решений и услуг на основе эксплуатации БАС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 smtClean="0"/>
              <a:t>Позволит </a:t>
            </a:r>
            <a:r>
              <a:rPr lang="ru-RU" dirty="0"/>
              <a:t>увеличить объем привлекаемых частных инвестиций на рынок </a:t>
            </a:r>
            <a:r>
              <a:rPr lang="ru-RU" dirty="0" err="1"/>
              <a:t>Аэронет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b="1" dirty="0" smtClean="0"/>
              <a:t>Значимые </a:t>
            </a:r>
            <a:r>
              <a:rPr lang="ru-RU" b="1" dirty="0"/>
              <a:t>контрольные результаты </a:t>
            </a:r>
            <a:r>
              <a:rPr lang="ru-RU" b="1" dirty="0" smtClean="0"/>
              <a:t>реализации</a:t>
            </a:r>
            <a:r>
              <a:rPr lang="en-US" b="1" dirty="0" smtClean="0"/>
              <a:t> </a:t>
            </a:r>
            <a:r>
              <a:rPr lang="ru-RU" b="1" dirty="0" smtClean="0"/>
              <a:t>ДК</a:t>
            </a:r>
            <a:r>
              <a:rPr lang="en-US" b="1" dirty="0" smtClean="0"/>
              <a:t>:</a:t>
            </a:r>
            <a:endParaRPr lang="ru-RU" b="1" dirty="0" smtClean="0"/>
          </a:p>
          <a:p>
            <a:pPr lvl="1"/>
            <a:r>
              <a:rPr lang="ru-RU" sz="1600" dirty="0"/>
              <a:t>1.2. Применение БАС в сельском хозяйстве (с/х)  </a:t>
            </a:r>
            <a:endParaRPr lang="ru-RU" sz="1600" dirty="0" smtClean="0"/>
          </a:p>
          <a:p>
            <a:pPr marL="478800" lvl="1" indent="0">
              <a:buNone/>
            </a:pPr>
            <a:r>
              <a:rPr lang="ru-RU" sz="1600" dirty="0"/>
              <a:t>Создан комплекс технических средств и процедур обеспечивающих первоначальную интеграцию БАС в воздушное пространство </a:t>
            </a:r>
            <a:endParaRPr lang="ru-RU" sz="1600" dirty="0" smtClean="0"/>
          </a:p>
          <a:p>
            <a:pPr lvl="1"/>
            <a:r>
              <a:rPr lang="ru-RU" sz="1600" dirty="0" smtClean="0"/>
              <a:t>2.2.   </a:t>
            </a:r>
            <a:r>
              <a:rPr lang="ru-RU" sz="1600" dirty="0"/>
              <a:t>Совершенствование нормативно-правовой и нормативно-технической базы Российской Федерации в интересах развития сферы лицензирования и эксплуатации БАС гражданского </a:t>
            </a:r>
            <a:r>
              <a:rPr lang="ru-RU" sz="1600" dirty="0" smtClean="0"/>
              <a:t>назначения</a:t>
            </a:r>
          </a:p>
          <a:p>
            <a:pPr marL="478800" lvl="1" indent="0">
              <a:buNone/>
            </a:pPr>
            <a:r>
              <a:rPr lang="ru-RU" sz="1600" dirty="0"/>
              <a:t>Подготовлены предложения по изменению и дополнению в нормативные правовые акты для первоначальной интеграции БВС в воздушное пространство</a:t>
            </a:r>
            <a:r>
              <a:rPr lang="ru-RU" sz="1600" dirty="0" smtClean="0"/>
              <a:t>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/>
              <a:pPr/>
              <a:t>21.08.2017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>
            <a:normAutofit/>
          </a:bodyPr>
          <a:lstStyle/>
          <a:p>
            <a:pPr marL="180975">
              <a:spcAft>
                <a:spcPts val="1213"/>
              </a:spcAft>
            </a:pPr>
            <a:r>
              <a:rPr lang="ru-RU" altLang="ru-RU" b="1" dirty="0">
                <a:cs typeface="Calibri" panose="020F0502020204030204" pitchFamily="34" charset="0"/>
              </a:rPr>
              <a:t>Структура воздушного пространства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F9FE868-178E-0F4D-8A9A-79941EADC299}" type="datetime1">
              <a:rPr lang="ru-RU" smtClean="0"/>
              <a:pPr>
                <a:defRPr/>
              </a:pPr>
              <a:t>21.08.2017</a:t>
            </a:fld>
            <a:endParaRPr lang="ru-RU" dirty="0"/>
          </a:p>
        </p:txBody>
      </p:sp>
      <p:sp>
        <p:nvSpPr>
          <p:cNvPr id="16388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7D6F919-A1BB-4C3C-8675-2950EBDCC679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50875" y="989014"/>
            <a:ext cx="9405938" cy="58455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9614" y="4891314"/>
            <a:ext cx="9413300" cy="1943263"/>
          </a:xfrm>
          <a:prstGeom prst="rect">
            <a:avLst/>
          </a:prstGeom>
          <a:solidFill>
            <a:srgbClr val="DDCCA1">
              <a:alpha val="4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1625600" y="5644405"/>
            <a:ext cx="8447314" cy="1190172"/>
          </a:xfrm>
          <a:custGeom>
            <a:avLst/>
            <a:gdLst>
              <a:gd name="connsiteX0" fmla="*/ 0 w 8447314"/>
              <a:gd name="connsiteY0" fmla="*/ 856343 h 856343"/>
              <a:gd name="connsiteX1" fmla="*/ 740229 w 8447314"/>
              <a:gd name="connsiteY1" fmla="*/ 14514 h 856343"/>
              <a:gd name="connsiteX2" fmla="*/ 8447314 w 8447314"/>
              <a:gd name="connsiteY2" fmla="*/ 0 h 856343"/>
              <a:gd name="connsiteX3" fmla="*/ 8432800 w 8447314"/>
              <a:gd name="connsiteY3" fmla="*/ 856343 h 856343"/>
              <a:gd name="connsiteX4" fmla="*/ 0 w 8447314"/>
              <a:gd name="connsiteY4" fmla="*/ 856343 h 8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7314" h="856343">
                <a:moveTo>
                  <a:pt x="0" y="856343"/>
                </a:moveTo>
                <a:lnTo>
                  <a:pt x="740229" y="14514"/>
                </a:lnTo>
                <a:lnTo>
                  <a:pt x="8447314" y="0"/>
                </a:lnTo>
                <a:lnTo>
                  <a:pt x="8432800" y="856343"/>
                </a:lnTo>
                <a:lnTo>
                  <a:pt x="0" y="85634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8" name="Object 142"/>
          <p:cNvGraphicFramePr>
            <a:graphicFrameLocks noChangeAspect="1"/>
          </p:cNvGraphicFramePr>
          <p:nvPr>
            <p:extLst/>
          </p:nvPr>
        </p:nvGraphicFramePr>
        <p:xfrm>
          <a:off x="737558" y="6310841"/>
          <a:ext cx="888042" cy="523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Clip" r:id="rId3" imgW="3429000" imgH="2209680" progId="MS_ClipArt_Gallery.2">
                  <p:embed/>
                </p:oleObj>
              </mc:Choice>
              <mc:Fallback>
                <p:oleObj name="Clip" r:id="rId3" imgW="3429000" imgH="220968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558" y="6310841"/>
                        <a:ext cx="888042" cy="523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58812" y="1889760"/>
            <a:ext cx="9395187" cy="300155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37558" y="4939060"/>
            <a:ext cx="202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Предельно малая высота по ФАППП 136 – до 200м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383478" y="5697585"/>
            <a:ext cx="186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Постоянно выделенное  ВП – до 150м</a:t>
            </a:r>
            <a:endParaRPr lang="ru-RU" sz="1200" dirty="0"/>
          </a:p>
        </p:txBody>
      </p:sp>
      <p:graphicFrame>
        <p:nvGraphicFramePr>
          <p:cNvPr id="14" name="Object 137"/>
          <p:cNvGraphicFramePr>
            <a:graphicFrameLocks noChangeAspect="1"/>
          </p:cNvGraphicFramePr>
          <p:nvPr>
            <p:extLst/>
          </p:nvPr>
        </p:nvGraphicFramePr>
        <p:xfrm>
          <a:off x="2821499" y="4753430"/>
          <a:ext cx="992440" cy="64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9" name="Clip" r:id="rId5" imgW="2281320" imgH="1618200" progId="MS_ClipArt_Gallery.2">
                  <p:embed/>
                </p:oleObj>
              </mc:Choice>
              <mc:Fallback>
                <p:oleObj name="Clip" r:id="rId5" imgW="2281320" imgH="16182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24000" contrast="6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1499" y="4753430"/>
                        <a:ext cx="992440" cy="64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39"/>
          <p:cNvGraphicFramePr>
            <a:graphicFrameLocks noChangeAspect="1"/>
          </p:cNvGraphicFramePr>
          <p:nvPr>
            <p:extLst/>
          </p:nvPr>
        </p:nvGraphicFramePr>
        <p:xfrm>
          <a:off x="8739814" y="4177115"/>
          <a:ext cx="1179011" cy="508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" name="Clip" r:id="rId7" imgW="1466280" imgH="689760" progId="MS_ClipArt_Gallery.2">
                  <p:embed/>
                </p:oleObj>
              </mc:Choice>
              <mc:Fallback>
                <p:oleObj name="Clip" r:id="rId7" imgW="1466280" imgH="689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9814" y="4177115"/>
                        <a:ext cx="1179011" cy="508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40"/>
          <p:cNvGraphicFramePr>
            <a:graphicFrameLocks noChangeAspect="1"/>
          </p:cNvGraphicFramePr>
          <p:nvPr>
            <p:extLst/>
          </p:nvPr>
        </p:nvGraphicFramePr>
        <p:xfrm>
          <a:off x="5086523" y="1111500"/>
          <a:ext cx="1209285" cy="38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" name="CorelDRAW" r:id="rId9" imgW="6697800" imgH="2329560" progId="CorelDraw.Graphic.7">
                  <p:embed/>
                </p:oleObj>
              </mc:Choice>
              <mc:Fallback>
                <p:oleObj name="CorelDRAW" r:id="rId9" imgW="6697800" imgH="232956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6523" y="1111500"/>
                        <a:ext cx="1209285" cy="38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37558" y="1966038"/>
            <a:ext cx="202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Нижнее воздушное пространство – до 8100м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37557" y="1036758"/>
            <a:ext cx="232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Верхнее воздушное пространство – свыше 8100м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2180" y="5521390"/>
            <a:ext cx="589024" cy="3853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64280" y="2747482"/>
            <a:ext cx="1601984" cy="116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764280" y="2760546"/>
            <a:ext cx="186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Временно сегрегированное ВП</a:t>
            </a:r>
            <a:endParaRPr lang="ru-RU" sz="12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4020" y="3281960"/>
            <a:ext cx="1042503" cy="7083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7296" y="1646488"/>
            <a:ext cx="2063169" cy="150004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6264" y="6014545"/>
            <a:ext cx="589024" cy="38536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8652123">
            <a:off x="6664053" y="5693263"/>
            <a:ext cx="1051670" cy="71452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20713" y="5067853"/>
            <a:ext cx="564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ПВП</a:t>
            </a:r>
            <a:endParaRPr lang="ru-RU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188717" y="4363172"/>
            <a:ext cx="1141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ПВП + ППП</a:t>
            </a:r>
            <a:endParaRPr lang="ru-RU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378232" y="1392521"/>
            <a:ext cx="564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ППП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40627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Скругленный прямоугольник 64"/>
          <p:cNvSpPr/>
          <p:nvPr/>
        </p:nvSpPr>
        <p:spPr>
          <a:xfrm>
            <a:off x="466725" y="3400345"/>
            <a:ext cx="2419350" cy="3137553"/>
          </a:xfrm>
          <a:prstGeom prst="roundRect">
            <a:avLst/>
          </a:prstGeom>
          <a:solidFill>
            <a:schemeClr val="bg1">
              <a:lumMod val="85000"/>
              <a:alpha val="24000"/>
            </a:schemeClr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/>
          <a:lstStyle/>
          <a:p>
            <a:r>
              <a:rPr lang="ru-RU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АРХИТЕКТУРА </a:t>
            </a:r>
            <a:r>
              <a:rPr lang="en-US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UTM</a:t>
            </a:r>
            <a:endParaRPr lang="ru-RU" altLang="ru-RU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875" y="1108075"/>
            <a:ext cx="9410700" cy="5845175"/>
          </a:xfrm>
        </p:spPr>
        <p:txBody>
          <a:bodyPr/>
          <a:lstStyle/>
          <a:p>
            <a:pPr marL="714375" indent="-358775" algn="just">
              <a:spcBef>
                <a:spcPct val="0"/>
              </a:spcBef>
              <a:spcAft>
                <a:spcPts val="1213"/>
              </a:spcAft>
            </a:pPr>
            <a:endParaRPr lang="ru-RU" sz="1400" dirty="0"/>
          </a:p>
          <a:p>
            <a:pPr marL="714375" indent="-358775" algn="just">
              <a:spcBef>
                <a:spcPct val="0"/>
              </a:spcBef>
              <a:spcAft>
                <a:spcPts val="1213"/>
              </a:spcAft>
            </a:pPr>
            <a:endParaRPr lang="ru-RU" altLang="ru-RU" sz="1400" dirty="0" smtClean="0">
              <a:cs typeface="Calibri" panose="020F0502020204030204" pitchFamily="34" charset="0"/>
            </a:endParaRPr>
          </a:p>
          <a:p>
            <a:pPr marL="714375" indent="-358775" algn="just">
              <a:spcBef>
                <a:spcPct val="0"/>
              </a:spcBef>
              <a:spcAft>
                <a:spcPts val="1213"/>
              </a:spcAft>
            </a:pPr>
            <a:endParaRPr lang="ru-RU" altLang="ru-RU" sz="1400" dirty="0">
              <a:cs typeface="Calibri" panose="020F0502020204030204" pitchFamily="34" charset="0"/>
            </a:endParaRPr>
          </a:p>
          <a:p>
            <a:pPr marL="714375" indent="-358775" algn="just">
              <a:spcBef>
                <a:spcPct val="0"/>
              </a:spcBef>
              <a:spcAft>
                <a:spcPts val="1213"/>
              </a:spcAft>
            </a:pPr>
            <a:endParaRPr lang="ru-RU" altLang="ru-RU" sz="1400" dirty="0" smtClean="0">
              <a:cs typeface="Calibri" panose="020F050202020403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EC059D-A934-4A94-B777-DFF340BC83E8}" type="datetime1">
              <a:rPr lang="ru-RU" smtClean="0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19461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9708E95-8E01-47AA-813E-22448AF60AF0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669087" y="1019175"/>
            <a:ext cx="3514725" cy="6053138"/>
          </a:xfrm>
          <a:prstGeom prst="roundRect">
            <a:avLst>
              <a:gd name="adj" fmla="val 7453"/>
            </a:avLst>
          </a:prstGeom>
          <a:solidFill>
            <a:srgbClr val="93E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072311" y="6740519"/>
            <a:ext cx="281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Центр кон</a:t>
            </a:r>
            <a:r>
              <a:rPr lang="ru-RU" sz="1200" dirty="0"/>
              <a:t>т</a:t>
            </a:r>
            <a:r>
              <a:rPr lang="ru-RU" sz="1200" dirty="0" smtClean="0"/>
              <a:t>роля полётов БАС (</a:t>
            </a:r>
            <a:r>
              <a:rPr lang="en-US" sz="1200" dirty="0" smtClean="0"/>
              <a:t>UTM)</a:t>
            </a:r>
            <a:endParaRPr lang="ru-RU" sz="1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40722" y="2854248"/>
            <a:ext cx="2110105" cy="2060652"/>
          </a:xfrm>
          <a:prstGeom prst="roundRect">
            <a:avLst/>
          </a:prstGeom>
          <a:solidFill>
            <a:srgbClr val="93E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Портал </a:t>
            </a:r>
            <a:r>
              <a:rPr lang="en-US" sz="1400" dirty="0" smtClean="0">
                <a:solidFill>
                  <a:schemeClr val="tx1"/>
                </a:solidFill>
              </a:rPr>
              <a:t>UTM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07080" y="1687621"/>
            <a:ext cx="3002171" cy="47244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Сервер распределения данных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8150" y="1117600"/>
            <a:ext cx="3273426" cy="59055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База данных БАС и их владельцев</a:t>
            </a:r>
          </a:p>
          <a:p>
            <a:r>
              <a:rPr lang="ru-RU" sz="1000" dirty="0" smtClean="0">
                <a:solidFill>
                  <a:schemeClr val="tx1"/>
                </a:solidFill>
              </a:rPr>
              <a:t>Регистрация и доступ к БД владельцев БАС, технических </a:t>
            </a:r>
            <a:r>
              <a:rPr lang="ru-RU" sz="1000" dirty="0">
                <a:solidFill>
                  <a:schemeClr val="tx1"/>
                </a:solidFill>
              </a:rPr>
              <a:t>и </a:t>
            </a:r>
            <a:r>
              <a:rPr lang="ru-RU" sz="1000" dirty="0" smtClean="0">
                <a:solidFill>
                  <a:schemeClr val="tx1"/>
                </a:solidFill>
              </a:rPr>
              <a:t>функциональных </a:t>
            </a:r>
            <a:r>
              <a:rPr lang="ru-RU" sz="1000" dirty="0">
                <a:solidFill>
                  <a:schemeClr val="tx1"/>
                </a:solidFill>
              </a:rPr>
              <a:t>характеристик </a:t>
            </a:r>
            <a:r>
              <a:rPr lang="ru-RU" sz="1000" dirty="0" smtClean="0">
                <a:solidFill>
                  <a:schemeClr val="tx1"/>
                </a:solidFill>
              </a:rPr>
              <a:t>БАС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88150" y="1804987"/>
            <a:ext cx="3273426" cy="59055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База данных пилотов и операторов БАС</a:t>
            </a:r>
          </a:p>
          <a:p>
            <a:r>
              <a:rPr lang="ru-RU" sz="1000" dirty="0" smtClean="0">
                <a:solidFill>
                  <a:schemeClr val="tx1"/>
                </a:solidFill>
              </a:rPr>
              <a:t>Регистрация пилотов и операторов БАС и доступ к национальным правилам использования БАС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88150" y="2492374"/>
            <a:ext cx="3268663" cy="66992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БД местных и законодательных ПП БАС</a:t>
            </a:r>
          </a:p>
          <a:p>
            <a:r>
              <a:rPr lang="ru-RU" sz="1000" dirty="0" smtClean="0">
                <a:solidFill>
                  <a:schemeClr val="tx1"/>
                </a:solidFill>
              </a:rPr>
              <a:t>Получение доступа зарегистрированными пользователями к БД правил использования и распределения воздушного пространства для БАС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92913" y="3251198"/>
            <a:ext cx="3268663" cy="3434526"/>
          </a:xfrm>
          <a:prstGeom prst="roundRect">
            <a:avLst>
              <a:gd name="adj" fmla="val 448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19944" y="1589085"/>
            <a:ext cx="1516062" cy="1265163"/>
          </a:xfrm>
          <a:prstGeom prst="roundRect">
            <a:avLst/>
          </a:prstGeom>
          <a:solidFill>
            <a:srgbClr val="F1F1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ГК </a:t>
            </a:r>
            <a:r>
              <a:rPr lang="ru-RU" sz="1600" dirty="0" err="1" smtClean="0">
                <a:solidFill>
                  <a:schemeClr val="tx1"/>
                </a:solidFill>
              </a:rPr>
              <a:t>ОрВД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063875" y="5317371"/>
            <a:ext cx="1288257" cy="690025"/>
          </a:xfrm>
          <a:prstGeom prst="roundRect">
            <a:avLst/>
          </a:prstGeom>
          <a:solidFill>
            <a:srgbClr val="CCE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16275" y="5469771"/>
            <a:ext cx="1288257" cy="690025"/>
          </a:xfrm>
          <a:prstGeom prst="roundRect">
            <a:avLst/>
          </a:prstGeom>
          <a:solidFill>
            <a:srgbClr val="CCE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68675" y="5622171"/>
            <a:ext cx="1288257" cy="690025"/>
          </a:xfrm>
          <a:prstGeom prst="roundRect">
            <a:avLst/>
          </a:prstGeom>
          <a:solidFill>
            <a:srgbClr val="CCE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Пилоты и операторы БАС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35396" y="5304350"/>
            <a:ext cx="1837929" cy="470221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50874" y="3816166"/>
            <a:ext cx="1558529" cy="309506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03274" y="3968566"/>
            <a:ext cx="1558529" cy="309506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55674" y="4120966"/>
            <a:ext cx="1558529" cy="309506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Авиакомпании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34" name="Прямая со стрелкой 33"/>
          <p:cNvCxnSpPr>
            <a:stCxn id="6" idx="0"/>
            <a:endCxn id="7" idx="2"/>
          </p:cNvCxnSpPr>
          <p:nvPr/>
        </p:nvCxnSpPr>
        <p:spPr>
          <a:xfrm rot="5400000" flipH="1" flipV="1">
            <a:off x="4204877" y="2250960"/>
            <a:ext cx="694187" cy="512391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3"/>
          <p:cNvCxnSpPr>
            <a:stCxn id="21" idx="3"/>
            <a:endCxn id="6" idx="2"/>
          </p:cNvCxnSpPr>
          <p:nvPr/>
        </p:nvCxnSpPr>
        <p:spPr>
          <a:xfrm flipH="1" flipV="1">
            <a:off x="4295775" y="4914900"/>
            <a:ext cx="361157" cy="1052284"/>
          </a:xfrm>
          <a:prstGeom prst="bentConnector4">
            <a:avLst>
              <a:gd name="adj1" fmla="val -63297"/>
              <a:gd name="adj2" fmla="val 6639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787796" y="5456750"/>
            <a:ext cx="1837929" cy="470221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40196" y="5609150"/>
            <a:ext cx="1837929" cy="470221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Пилоты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пилотируемых ВС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42" name="Прямая со стрелкой 33"/>
          <p:cNvCxnSpPr>
            <a:stCxn id="41" idx="3"/>
            <a:endCxn id="6" idx="1"/>
          </p:cNvCxnSpPr>
          <p:nvPr/>
        </p:nvCxnSpPr>
        <p:spPr>
          <a:xfrm flipV="1">
            <a:off x="2778125" y="3884574"/>
            <a:ext cx="462597" cy="1959687"/>
          </a:xfrm>
          <a:prstGeom prst="bentConnector3">
            <a:avLst>
              <a:gd name="adj1" fmla="val 37646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33"/>
          <p:cNvCxnSpPr>
            <a:stCxn id="27" idx="3"/>
          </p:cNvCxnSpPr>
          <p:nvPr/>
        </p:nvCxnSpPr>
        <p:spPr>
          <a:xfrm flipV="1">
            <a:off x="2514203" y="3626243"/>
            <a:ext cx="726518" cy="649476"/>
          </a:xfrm>
          <a:prstGeom prst="bentConnector3">
            <a:avLst>
              <a:gd name="adj1" fmla="val 31645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8" idx="3"/>
            <a:endCxn id="7" idx="1"/>
          </p:cNvCxnSpPr>
          <p:nvPr/>
        </p:nvCxnSpPr>
        <p:spPr>
          <a:xfrm flipV="1">
            <a:off x="2336006" y="1923841"/>
            <a:ext cx="971074" cy="2978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2351484" y="2252230"/>
            <a:ext cx="1017191" cy="6956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endCxn id="10" idx="1"/>
          </p:cNvCxnSpPr>
          <p:nvPr/>
        </p:nvCxnSpPr>
        <p:spPr>
          <a:xfrm flipV="1">
            <a:off x="6309251" y="1412875"/>
            <a:ext cx="478899" cy="3716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7" idx="3"/>
            <a:endCxn id="11" idx="1"/>
          </p:cNvCxnSpPr>
          <p:nvPr/>
        </p:nvCxnSpPr>
        <p:spPr>
          <a:xfrm>
            <a:off x="6309251" y="1923841"/>
            <a:ext cx="478899" cy="1764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endCxn id="12" idx="1"/>
          </p:cNvCxnSpPr>
          <p:nvPr/>
        </p:nvCxnSpPr>
        <p:spPr>
          <a:xfrm>
            <a:off x="6309251" y="2126362"/>
            <a:ext cx="478899" cy="7009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2" name="Скругленный прямоугольник 19471"/>
          <p:cNvSpPr/>
          <p:nvPr/>
        </p:nvSpPr>
        <p:spPr>
          <a:xfrm>
            <a:off x="7072311" y="3507091"/>
            <a:ext cx="2920207" cy="6109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БД структуры ВП</a:t>
            </a:r>
          </a:p>
          <a:p>
            <a:r>
              <a:rPr lang="ru-RU" sz="900" dirty="0" smtClean="0">
                <a:solidFill>
                  <a:schemeClr val="tx1"/>
                </a:solidFill>
              </a:rPr>
              <a:t>Доступ к БД структуры ВП с возможностью внесения в неё изменений, для планирования полётов и контроля за БАС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851650" y="3254414"/>
            <a:ext cx="281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Интегрированная БД</a:t>
            </a:r>
            <a:endParaRPr lang="ru-RU" sz="1200" dirty="0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7072311" y="4172162"/>
            <a:ext cx="2920207" cy="5974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БД плана полётов</a:t>
            </a:r>
          </a:p>
          <a:p>
            <a:r>
              <a:rPr lang="ru-RU" sz="900" dirty="0" smtClean="0">
                <a:solidFill>
                  <a:schemeClr val="tx1"/>
                </a:solidFill>
              </a:rPr>
              <a:t>Подача </a:t>
            </a:r>
            <a:r>
              <a:rPr lang="ru-RU" sz="900" dirty="0">
                <a:solidFill>
                  <a:schemeClr val="tx1"/>
                </a:solidFill>
              </a:rPr>
              <a:t>плана полётов и визуализации планируемого маршрута/зоны в 2D/3D формате для разграничения полётов БАС и пилотируемых </a:t>
            </a:r>
            <a:r>
              <a:rPr lang="ru-RU" sz="900" dirty="0" smtClean="0">
                <a:solidFill>
                  <a:schemeClr val="tx1"/>
                </a:solidFill>
              </a:rPr>
              <a:t>ВС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076280" y="4823722"/>
            <a:ext cx="2920207" cy="2010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БД</a:t>
            </a:r>
            <a:r>
              <a:rPr lang="ru-RU" sz="1100" dirty="0" smtClean="0">
                <a:solidFill>
                  <a:schemeClr val="tx1"/>
                </a:solidFill>
              </a:rPr>
              <a:t> рельефа местности и препятствий (</a:t>
            </a:r>
            <a:r>
              <a:rPr lang="en-US" sz="1100" dirty="0" err="1" smtClean="0">
                <a:solidFill>
                  <a:schemeClr val="tx1"/>
                </a:solidFill>
              </a:rPr>
              <a:t>eTOD</a:t>
            </a:r>
            <a:r>
              <a:rPr lang="en-US" sz="1100" dirty="0" smtClean="0">
                <a:solidFill>
                  <a:schemeClr val="tx1"/>
                </a:solidFill>
              </a:rPr>
              <a:t>)</a:t>
            </a:r>
            <a:endParaRPr lang="ru-RU" sz="1100" dirty="0" smtClean="0">
              <a:solidFill>
                <a:schemeClr val="tx1"/>
              </a:solidFill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7069931" y="6134999"/>
            <a:ext cx="2920207" cy="4028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БД мониторинга (наблюдения) местоположения БАС</a:t>
            </a: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7076280" y="5075703"/>
            <a:ext cx="2920207" cy="175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БД</a:t>
            </a:r>
            <a:r>
              <a:rPr lang="ru-RU" sz="1100" dirty="0" smtClean="0">
                <a:solidFill>
                  <a:schemeClr val="tx1"/>
                </a:solidFill>
              </a:rPr>
              <a:t> аэронавигационной информации (</a:t>
            </a:r>
            <a:r>
              <a:rPr lang="en-US" sz="1100" dirty="0" smtClean="0">
                <a:solidFill>
                  <a:schemeClr val="tx1"/>
                </a:solidFill>
              </a:rPr>
              <a:t>AIXM</a:t>
            </a:r>
            <a:r>
              <a:rPr lang="ru-RU" sz="11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7069932" y="5299667"/>
            <a:ext cx="2920207" cy="359667"/>
          </a:xfrm>
          <a:prstGeom prst="roundRect">
            <a:avLst/>
          </a:prstGeom>
          <a:solidFill>
            <a:srgbClr val="E9F5DB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БД информации о полётах и потоках (</a:t>
            </a:r>
            <a:r>
              <a:rPr lang="en-US" sz="1200" dirty="0" smtClean="0">
                <a:solidFill>
                  <a:schemeClr val="tx1"/>
                </a:solidFill>
              </a:rPr>
              <a:t>FIXM</a:t>
            </a:r>
            <a:r>
              <a:rPr lang="ru-RU" sz="1200" dirty="0" smtClean="0">
                <a:solidFill>
                  <a:schemeClr val="tx1"/>
                </a:solidFill>
              </a:rPr>
              <a:t>) </a:t>
            </a:r>
            <a:r>
              <a:rPr lang="en-US" sz="1200" dirty="0" smtClean="0">
                <a:solidFill>
                  <a:schemeClr val="tx1"/>
                </a:solidFill>
              </a:rPr>
              <a:t>2 </a:t>
            </a:r>
            <a:r>
              <a:rPr lang="ru-RU" sz="1200" dirty="0" smtClean="0">
                <a:solidFill>
                  <a:schemeClr val="tx1"/>
                </a:solidFill>
              </a:rPr>
              <a:t>фаза</a:t>
            </a: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7076280" y="5714129"/>
            <a:ext cx="2920207" cy="3652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БД метеорологической информации (</a:t>
            </a:r>
            <a:r>
              <a:rPr lang="en-US" sz="1200" dirty="0" smtClean="0">
                <a:solidFill>
                  <a:schemeClr val="tx1"/>
                </a:solidFill>
              </a:rPr>
              <a:t>WXXM</a:t>
            </a:r>
            <a:r>
              <a:rPr lang="ru-RU" sz="1200" dirty="0" smtClean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92" name="Прямая со стрелкой 91"/>
          <p:cNvCxnSpPr>
            <a:endCxn id="14" idx="1"/>
          </p:cNvCxnSpPr>
          <p:nvPr/>
        </p:nvCxnSpPr>
        <p:spPr>
          <a:xfrm rot="16200000" flipH="1">
            <a:off x="5049049" y="3224597"/>
            <a:ext cx="2808400" cy="679328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233487" y="6159796"/>
            <a:ext cx="885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 </a:t>
            </a:r>
            <a:r>
              <a:rPr lang="ru-RU" sz="1600" dirty="0" smtClean="0"/>
              <a:t>фаза</a:t>
            </a:r>
            <a:endParaRPr lang="ru-RU" sz="1600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076646" y="6007396"/>
            <a:ext cx="1426548" cy="1072550"/>
          </a:xfrm>
          <a:prstGeom prst="roundRect">
            <a:avLst/>
          </a:prstGeom>
          <a:solidFill>
            <a:srgbClr val="F1F1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Силовые структуры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ПВО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46" name="Прямая со стрелкой 91"/>
          <p:cNvCxnSpPr>
            <a:endCxn id="44" idx="0"/>
          </p:cNvCxnSpPr>
          <p:nvPr/>
        </p:nvCxnSpPr>
        <p:spPr>
          <a:xfrm flipH="1">
            <a:off x="5789920" y="2132712"/>
            <a:ext cx="6350" cy="38746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91"/>
          <p:cNvCxnSpPr>
            <a:endCxn id="6" idx="3"/>
          </p:cNvCxnSpPr>
          <p:nvPr/>
        </p:nvCxnSpPr>
        <p:spPr>
          <a:xfrm rot="16200000" flipV="1">
            <a:off x="4382050" y="4853351"/>
            <a:ext cx="2122824" cy="185269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0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3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ИНФРАСТРУКТУР</a:t>
            </a:r>
            <a:r>
              <a:rPr lang="ru-RU" altLang="ru-RU" b="1" cap="none" dirty="0"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МОНИТОРИНГА БАС</a:t>
            </a:r>
          </a:p>
        </p:txBody>
      </p:sp>
      <p:sp>
        <p:nvSpPr>
          <p:cNvPr id="202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51CD40-F431-4356-ADB4-9BA9D9F3987A}" type="datetime1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13316" name="Номер слайда 20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D4943E1-9383-48BE-BFFB-128DF7DEFD6B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601242"/>
              </p:ext>
            </p:extLst>
          </p:nvPr>
        </p:nvGraphicFramePr>
        <p:xfrm>
          <a:off x="956559" y="1059152"/>
          <a:ext cx="9002450" cy="59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Visio" r:id="rId3" imgW="10515692" imgH="7372258" progId="Visio.Drawing.15">
                  <p:embed/>
                </p:oleObj>
              </mc:Choice>
              <mc:Fallback>
                <p:oleObj name="Visio" r:id="rId3" imgW="10515692" imgH="737225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6559" y="1059152"/>
                        <a:ext cx="9002450" cy="5914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0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3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/>
          <a:lstStyle/>
          <a:p>
            <a:pPr eaLnBrk="1" hangingPunct="1"/>
            <a:r>
              <a:rPr lang="ru-RU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ИНФРАСТРУКТУРА МОНИТОРИНГА</a:t>
            </a:r>
            <a:endParaRPr lang="ru-RU" altLang="ru-RU" sz="2400" b="1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51CD40-F431-4356-ADB4-9BA9D9F3987A}" type="datetime1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17412" name="Номер слайда 20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06167C4-3859-4D06-9F6F-639CEE029595}" type="slidenum">
              <a:rPr lang="ru-RU" altLang="ru-RU" smtClean="0"/>
              <a:pPr/>
              <a:t>23</a:t>
            </a:fld>
            <a:endParaRPr lang="ru-RU" altLang="ru-RU" smtClean="0"/>
          </a:p>
        </p:txBody>
      </p:sp>
      <p:sp>
        <p:nvSpPr>
          <p:cNvPr id="105" name="Объект 2"/>
          <p:cNvSpPr>
            <a:spLocks noGrp="1"/>
          </p:cNvSpPr>
          <p:nvPr>
            <p:ph idx="1"/>
          </p:nvPr>
        </p:nvSpPr>
        <p:spPr>
          <a:xfrm>
            <a:off x="658812" y="996950"/>
            <a:ext cx="9752013" cy="60753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ru-RU" altLang="ru-RU" sz="1800" b="1" dirty="0" smtClean="0">
                <a:cs typeface="Calibri" panose="020F0502020204030204" pitchFamily="34" charset="0"/>
              </a:rPr>
              <a:t>Варианты предоставления мониторинговой информации:</a:t>
            </a:r>
          </a:p>
          <a:p>
            <a:pPr marL="555625" lvl="1" indent="-285750" algn="just" eaLnBrk="1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1400" dirty="0" smtClean="0">
                <a:cs typeface="Calibri" panose="020F0502020204030204" pitchFamily="34" charset="0"/>
              </a:rPr>
              <a:t>БЛА оборудованные ответчиком АЗН-В</a:t>
            </a:r>
          </a:p>
          <a:p>
            <a:pPr marL="555625" lvl="1" indent="-285750" algn="just" eaLnBrk="1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1400" dirty="0" smtClean="0">
                <a:cs typeface="Calibri" panose="020F0502020204030204" pitchFamily="34" charset="0"/>
              </a:rPr>
              <a:t>БЛА оборудованные </a:t>
            </a:r>
            <a:r>
              <a:rPr lang="en-US" altLang="ru-RU" sz="1400" dirty="0" smtClean="0">
                <a:cs typeface="Calibri" panose="020F0502020204030204" pitchFamily="34" charset="0"/>
              </a:rPr>
              <a:t>GSM </a:t>
            </a:r>
            <a:r>
              <a:rPr lang="ru-RU" altLang="ru-RU" sz="1400" dirty="0" smtClean="0">
                <a:cs typeface="Calibri" panose="020F0502020204030204" pitchFamily="34" charset="0"/>
              </a:rPr>
              <a:t>модемом</a:t>
            </a:r>
          </a:p>
          <a:p>
            <a:pPr marL="555625" lvl="1" indent="-285750" algn="just" eaLnBrk="1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1400" dirty="0">
                <a:cs typeface="Calibri" panose="020F0502020204030204" pitchFamily="34" charset="0"/>
              </a:rPr>
              <a:t>Пульт дистанционного пилотирования БАС оборудованный GSM модемом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1128713" y="3736975"/>
            <a:ext cx="1466850" cy="5048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0" algn="just" eaLnBrk="1" hangingPunct="1">
              <a:lnSpc>
                <a:spcPct val="70000"/>
              </a:lnSpc>
              <a:defRPr/>
            </a:pPr>
            <a:r>
              <a:rPr lang="ru-RU" altLang="ru-RU" sz="1100" dirty="0">
                <a:solidFill>
                  <a:schemeClr val="tx1"/>
                </a:solidFill>
                <a:cs typeface="Calibri" panose="020F0502020204030204" pitchFamily="34" charset="0"/>
              </a:rPr>
              <a:t>БЛА оборудованные ответчиком АЗН-В</a:t>
            </a: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1254124" y="5935663"/>
            <a:ext cx="1685925" cy="7937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ВС, </a:t>
            </a:r>
            <a:r>
              <a:rPr lang="ru-RU" sz="1200" dirty="0">
                <a:solidFill>
                  <a:schemeClr val="tx1"/>
                </a:solidFill>
              </a:rPr>
              <a:t>БЛА не оборудованные средствами мониторинга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3684588" y="1908175"/>
            <a:ext cx="1085850" cy="1243013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GSM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1" name="Равнобедренный треугольник 110"/>
          <p:cNvSpPr/>
          <p:nvPr/>
        </p:nvSpPr>
        <p:spPr>
          <a:xfrm>
            <a:off x="3284538" y="3498850"/>
            <a:ext cx="1331912" cy="1338263"/>
          </a:xfrm>
          <a:prstGeom prst="triangle">
            <a:avLst>
              <a:gd name="adj" fmla="val 5157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АЗН-В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5305425" y="3221039"/>
            <a:ext cx="1647825" cy="1198563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</a:rPr>
              <a:t>ИНТЕРНЕТ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54975" y="2724150"/>
            <a:ext cx="1757363" cy="13303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/>
              <a:t>ЦЕНТР </a:t>
            </a:r>
            <a:r>
              <a:rPr lang="ru-RU" sz="1800" dirty="0" smtClean="0"/>
              <a:t>МОНИТОРИНГА</a:t>
            </a:r>
            <a:endParaRPr lang="en-US" sz="1800" dirty="0" smtClean="0"/>
          </a:p>
          <a:p>
            <a:pPr algn="ctr">
              <a:defRPr/>
            </a:pPr>
            <a:r>
              <a:rPr lang="en-US" sz="1800" dirty="0" smtClean="0"/>
              <a:t>(UTM)</a:t>
            </a:r>
            <a:endParaRPr lang="ru-RU" sz="1800" dirty="0"/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4981575" y="5070475"/>
            <a:ext cx="2322513" cy="927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ПИВП, ОВД</a:t>
            </a:r>
            <a:r>
              <a:rPr lang="ru-RU" dirty="0" smtClean="0"/>
              <a:t>, ПИО</a:t>
            </a:r>
            <a:endParaRPr lang="ru-RU" dirty="0"/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1128713" y="2114550"/>
            <a:ext cx="1466850" cy="5048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0" algn="just" eaLnBrk="1" hangingPunct="1">
              <a:lnSpc>
                <a:spcPct val="70000"/>
              </a:lnSpc>
              <a:defRPr/>
            </a:pPr>
            <a:r>
              <a:rPr lang="ru-RU" altLang="ru-RU" sz="1100" dirty="0">
                <a:solidFill>
                  <a:schemeClr val="tx1"/>
                </a:solidFill>
                <a:cs typeface="Calibri" panose="020F0502020204030204" pitchFamily="34" charset="0"/>
              </a:rPr>
              <a:t>БЛА оборудованные </a:t>
            </a:r>
            <a:r>
              <a:rPr lang="en-US" altLang="ru-RU" sz="1100" dirty="0">
                <a:solidFill>
                  <a:schemeClr val="tx1"/>
                </a:solidFill>
                <a:cs typeface="Calibri" panose="020F0502020204030204" pitchFamily="34" charset="0"/>
              </a:rPr>
              <a:t>GSM </a:t>
            </a:r>
            <a:r>
              <a:rPr lang="ru-RU" altLang="ru-RU" sz="1100" dirty="0">
                <a:solidFill>
                  <a:schemeClr val="tx1"/>
                </a:solidFill>
                <a:cs typeface="Calibri" panose="020F0502020204030204" pitchFamily="34" charset="0"/>
              </a:rPr>
              <a:t>модемом</a:t>
            </a: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1107296" y="2927351"/>
            <a:ext cx="2114550" cy="5048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0" eaLnBrk="1" hangingPunct="1">
              <a:lnSpc>
                <a:spcPct val="70000"/>
              </a:lnSpc>
              <a:defRPr/>
            </a:pPr>
            <a:r>
              <a:rPr lang="ru-RU" altLang="ru-RU" sz="1100" dirty="0" smtClean="0">
                <a:solidFill>
                  <a:schemeClr val="tx1"/>
                </a:solidFill>
                <a:cs typeface="Calibri" panose="020F0502020204030204" pitchFamily="34" charset="0"/>
              </a:rPr>
              <a:t>Пульт </a:t>
            </a:r>
            <a:r>
              <a:rPr lang="ru-RU" altLang="ru-RU" sz="1100" dirty="0">
                <a:solidFill>
                  <a:schemeClr val="tx1"/>
                </a:solidFill>
                <a:cs typeface="Calibri" panose="020F0502020204030204" pitchFamily="34" charset="0"/>
              </a:rPr>
              <a:t>дистанционного пилотирования БАС оборудованный GSM </a:t>
            </a:r>
            <a:r>
              <a:rPr lang="ru-RU" altLang="ru-RU" sz="1100" dirty="0" smtClean="0">
                <a:solidFill>
                  <a:schemeClr val="tx1"/>
                </a:solidFill>
                <a:cs typeface="Calibri" panose="020F0502020204030204" pitchFamily="34" charset="0"/>
              </a:rPr>
              <a:t>модемом</a:t>
            </a:r>
            <a:endParaRPr lang="ru-RU" altLang="ru-RU" sz="11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9" name="Соединительная линия уступом 8"/>
          <p:cNvCxnSpPr>
            <a:stCxn id="115" idx="3"/>
            <a:endCxn id="5" idx="1"/>
          </p:cNvCxnSpPr>
          <p:nvPr/>
        </p:nvCxnSpPr>
        <p:spPr>
          <a:xfrm>
            <a:off x="2595563" y="2366963"/>
            <a:ext cx="1360488" cy="162719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>
            <a:stCxn id="117" idx="3"/>
          </p:cNvCxnSpPr>
          <p:nvPr/>
        </p:nvCxnSpPr>
        <p:spPr>
          <a:xfrm flipV="1">
            <a:off x="3221846" y="2932172"/>
            <a:ext cx="589742" cy="247592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Соединительная линия уступом 120"/>
          <p:cNvCxnSpPr>
            <a:stCxn id="106" idx="3"/>
            <a:endCxn id="111" idx="1"/>
          </p:cNvCxnSpPr>
          <p:nvPr/>
        </p:nvCxnSpPr>
        <p:spPr>
          <a:xfrm>
            <a:off x="2595563" y="3989388"/>
            <a:ext cx="1032442" cy="178594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Соединительная линия уступом 123"/>
          <p:cNvCxnSpPr>
            <a:stCxn id="111" idx="5"/>
          </p:cNvCxnSpPr>
          <p:nvPr/>
        </p:nvCxnSpPr>
        <p:spPr>
          <a:xfrm flipV="1">
            <a:off x="4293961" y="4054475"/>
            <a:ext cx="1011464" cy="11350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Соединительная линия уступом 124"/>
          <p:cNvCxnSpPr>
            <a:stCxn id="111" idx="3"/>
            <a:endCxn id="112" idx="1"/>
          </p:cNvCxnSpPr>
          <p:nvPr/>
        </p:nvCxnSpPr>
        <p:spPr>
          <a:xfrm rot="16200000" flipH="1">
            <a:off x="4128067" y="4680517"/>
            <a:ext cx="696912" cy="1010103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Соединительная линия уступом 127"/>
          <p:cNvCxnSpPr/>
          <p:nvPr/>
        </p:nvCxnSpPr>
        <p:spPr>
          <a:xfrm>
            <a:off x="4474162" y="2520212"/>
            <a:ext cx="1116220" cy="885769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12" idx="0"/>
            <a:endCxn id="6" idx="1"/>
          </p:cNvCxnSpPr>
          <p:nvPr/>
        </p:nvCxnSpPr>
        <p:spPr>
          <a:xfrm flipH="1" flipV="1">
            <a:off x="6129338" y="4418326"/>
            <a:ext cx="13494" cy="6521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6" idx="0"/>
            <a:endCxn id="7" idx="1"/>
          </p:cNvCxnSpPr>
          <p:nvPr/>
        </p:nvCxnSpPr>
        <p:spPr>
          <a:xfrm flipV="1">
            <a:off x="6951877" y="3389313"/>
            <a:ext cx="1103098" cy="431008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 rot="16200000">
            <a:off x="-342105" y="2957117"/>
            <a:ext cx="2127251" cy="4421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Внешний пилот</a:t>
            </a:r>
          </a:p>
        </p:txBody>
      </p:sp>
      <p:cxnSp>
        <p:nvCxnSpPr>
          <p:cNvPr id="59" name="Скругленная соединительная линия 58"/>
          <p:cNvCxnSpPr/>
          <p:nvPr/>
        </p:nvCxnSpPr>
        <p:spPr>
          <a:xfrm>
            <a:off x="411163" y="5534025"/>
            <a:ext cx="7875587" cy="13970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5" name="Соединительная линия уступом 11264"/>
          <p:cNvCxnSpPr>
            <a:stCxn id="7" idx="2"/>
            <a:endCxn id="112" idx="3"/>
          </p:cNvCxnSpPr>
          <p:nvPr/>
        </p:nvCxnSpPr>
        <p:spPr>
          <a:xfrm rot="5400000">
            <a:off x="7379098" y="3979466"/>
            <a:ext cx="1479550" cy="1629569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54975" y="1681075"/>
            <a:ext cx="1031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ФАЗА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402469" y="2100322"/>
            <a:ext cx="2467372" cy="446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МО, ФСБ, МВД и др.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6301979" y="2536189"/>
            <a:ext cx="0" cy="7172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7" idx="0"/>
            <a:endCxn id="29" idx="3"/>
          </p:cNvCxnSpPr>
          <p:nvPr/>
        </p:nvCxnSpPr>
        <p:spPr>
          <a:xfrm rot="16200000" flipV="1">
            <a:off x="8201542" y="1992035"/>
            <a:ext cx="400415" cy="1063816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96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3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/>
          <a:lstStyle/>
          <a:p>
            <a:pPr eaLnBrk="1" hangingPunct="1"/>
            <a:r>
              <a:rPr lang="ru-RU" altLang="ru-R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ИНФРАСТРУКТУРА МОНИТОРИНГА</a:t>
            </a:r>
            <a:endParaRPr lang="ru-RU" altLang="ru-RU" sz="2400" b="1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51CD40-F431-4356-ADB4-9BA9D9F3987A}" type="datetime1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17412" name="Номер слайда 20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06167C4-3859-4D06-9F6F-639CEE029595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  <p:sp>
        <p:nvSpPr>
          <p:cNvPr id="105" name="Объект 2"/>
          <p:cNvSpPr>
            <a:spLocks noGrp="1"/>
          </p:cNvSpPr>
          <p:nvPr>
            <p:ph idx="1"/>
          </p:nvPr>
        </p:nvSpPr>
        <p:spPr>
          <a:xfrm>
            <a:off x="658812" y="996950"/>
            <a:ext cx="9752013" cy="60753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ru-RU" altLang="ru-RU" sz="1800" b="1" dirty="0" smtClean="0">
                <a:cs typeface="Calibri" panose="020F0502020204030204" pitchFamily="34" charset="0"/>
              </a:rPr>
              <a:t>Варианты предоставления мониторинговой информации:</a:t>
            </a:r>
          </a:p>
          <a:p>
            <a:pPr marL="555625" lvl="1" indent="-285750" algn="just" eaLnBrk="1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1400" dirty="0" smtClean="0">
                <a:cs typeface="Calibri" panose="020F0502020204030204" pitchFamily="34" charset="0"/>
              </a:rPr>
              <a:t>БЛА оборудованные ответчиком АЗН-В</a:t>
            </a:r>
          </a:p>
          <a:p>
            <a:pPr marL="555625" lvl="1" indent="-285750" algn="just" eaLnBrk="1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1400" dirty="0" smtClean="0">
                <a:cs typeface="Calibri" panose="020F0502020204030204" pitchFamily="34" charset="0"/>
              </a:rPr>
              <a:t>БЛА оборудованные </a:t>
            </a:r>
            <a:r>
              <a:rPr lang="en-US" altLang="ru-RU" sz="1400" dirty="0" smtClean="0">
                <a:cs typeface="Calibri" panose="020F0502020204030204" pitchFamily="34" charset="0"/>
              </a:rPr>
              <a:t>GSM </a:t>
            </a:r>
            <a:r>
              <a:rPr lang="ru-RU" altLang="ru-RU" sz="1400" dirty="0" smtClean="0">
                <a:cs typeface="Calibri" panose="020F0502020204030204" pitchFamily="34" charset="0"/>
              </a:rPr>
              <a:t>модемом</a:t>
            </a:r>
          </a:p>
          <a:p>
            <a:pPr marL="555625" lvl="1" indent="-285750" algn="just" eaLnBrk="1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1400" dirty="0">
                <a:cs typeface="Calibri" panose="020F0502020204030204" pitchFamily="34" charset="0"/>
              </a:rPr>
              <a:t>Пульт дистанционного пилотирования БАС оборудованный GSM модемом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1128713" y="3736975"/>
            <a:ext cx="1466850" cy="5048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0" algn="just" eaLnBrk="1" hangingPunct="1">
              <a:lnSpc>
                <a:spcPct val="70000"/>
              </a:lnSpc>
              <a:defRPr/>
            </a:pPr>
            <a:r>
              <a:rPr lang="ru-RU" altLang="ru-RU" sz="1100" dirty="0">
                <a:solidFill>
                  <a:schemeClr val="tx1"/>
                </a:solidFill>
                <a:cs typeface="Calibri" panose="020F0502020204030204" pitchFamily="34" charset="0"/>
              </a:rPr>
              <a:t>БЛА оборудованные ответчиком АЗН-В</a:t>
            </a: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1254124" y="5935663"/>
            <a:ext cx="1685925" cy="7937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ВС, </a:t>
            </a:r>
            <a:r>
              <a:rPr lang="ru-RU" sz="1200" dirty="0">
                <a:solidFill>
                  <a:schemeClr val="tx1"/>
                </a:solidFill>
              </a:rPr>
              <a:t>БЛА не оборудованные средствами мониторинга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3684588" y="1908175"/>
            <a:ext cx="1085850" cy="1243013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GSM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1" name="Равнобедренный треугольник 110"/>
          <p:cNvSpPr/>
          <p:nvPr/>
        </p:nvSpPr>
        <p:spPr>
          <a:xfrm>
            <a:off x="3284538" y="3498850"/>
            <a:ext cx="1331912" cy="1338263"/>
          </a:xfrm>
          <a:prstGeom prst="triangle">
            <a:avLst>
              <a:gd name="adj" fmla="val 5157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АЗН-В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5305425" y="3221039"/>
            <a:ext cx="1647825" cy="1198563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</a:rPr>
              <a:t>ИНТЕРНЕТ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54975" y="2724150"/>
            <a:ext cx="1757363" cy="13303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/>
              <a:t>ЦЕНТР </a:t>
            </a:r>
            <a:r>
              <a:rPr lang="ru-RU" sz="1800" dirty="0" smtClean="0"/>
              <a:t>МОНИТОРИНГА</a:t>
            </a:r>
            <a:endParaRPr lang="en-US" sz="1800" dirty="0" smtClean="0"/>
          </a:p>
          <a:p>
            <a:pPr algn="ctr">
              <a:defRPr/>
            </a:pPr>
            <a:r>
              <a:rPr lang="en-US" sz="1800" dirty="0" smtClean="0"/>
              <a:t>(UTM)</a:t>
            </a:r>
            <a:endParaRPr lang="ru-RU" sz="1800" dirty="0"/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4981575" y="5070475"/>
            <a:ext cx="2322513" cy="927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ПИВП, ОВД</a:t>
            </a:r>
            <a:r>
              <a:rPr lang="ru-RU" dirty="0" smtClean="0"/>
              <a:t>, ПИО</a:t>
            </a:r>
            <a:endParaRPr lang="ru-RU" dirty="0"/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1128713" y="2114550"/>
            <a:ext cx="1466850" cy="5048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0" algn="just" eaLnBrk="1" hangingPunct="1">
              <a:lnSpc>
                <a:spcPct val="70000"/>
              </a:lnSpc>
              <a:defRPr/>
            </a:pPr>
            <a:r>
              <a:rPr lang="ru-RU" altLang="ru-RU" sz="1100" dirty="0">
                <a:solidFill>
                  <a:schemeClr val="tx1"/>
                </a:solidFill>
                <a:cs typeface="Calibri" panose="020F0502020204030204" pitchFamily="34" charset="0"/>
              </a:rPr>
              <a:t>БЛА оборудованные </a:t>
            </a:r>
            <a:r>
              <a:rPr lang="en-US" altLang="ru-RU" sz="1100" dirty="0">
                <a:solidFill>
                  <a:schemeClr val="tx1"/>
                </a:solidFill>
                <a:cs typeface="Calibri" panose="020F0502020204030204" pitchFamily="34" charset="0"/>
              </a:rPr>
              <a:t>GSM </a:t>
            </a:r>
            <a:r>
              <a:rPr lang="ru-RU" altLang="ru-RU" sz="1100" dirty="0">
                <a:solidFill>
                  <a:schemeClr val="tx1"/>
                </a:solidFill>
                <a:cs typeface="Calibri" panose="020F0502020204030204" pitchFamily="34" charset="0"/>
              </a:rPr>
              <a:t>модемом</a:t>
            </a: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1107296" y="2927351"/>
            <a:ext cx="2114550" cy="5048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0" eaLnBrk="1" hangingPunct="1">
              <a:lnSpc>
                <a:spcPct val="70000"/>
              </a:lnSpc>
              <a:defRPr/>
            </a:pPr>
            <a:r>
              <a:rPr lang="ru-RU" altLang="ru-RU" sz="1100" dirty="0" smtClean="0">
                <a:solidFill>
                  <a:schemeClr val="tx1"/>
                </a:solidFill>
                <a:cs typeface="Calibri" panose="020F0502020204030204" pitchFamily="34" charset="0"/>
              </a:rPr>
              <a:t>Пульт </a:t>
            </a:r>
            <a:r>
              <a:rPr lang="ru-RU" altLang="ru-RU" sz="1100" dirty="0">
                <a:solidFill>
                  <a:schemeClr val="tx1"/>
                </a:solidFill>
                <a:cs typeface="Calibri" panose="020F0502020204030204" pitchFamily="34" charset="0"/>
              </a:rPr>
              <a:t>дистанционного пилотирования БАС оборудованный GSM </a:t>
            </a:r>
            <a:r>
              <a:rPr lang="ru-RU" altLang="ru-RU" sz="1100" dirty="0" smtClean="0">
                <a:solidFill>
                  <a:schemeClr val="tx1"/>
                </a:solidFill>
                <a:cs typeface="Calibri" panose="020F0502020204030204" pitchFamily="34" charset="0"/>
              </a:rPr>
              <a:t>модемом</a:t>
            </a:r>
            <a:endParaRPr lang="ru-RU" altLang="ru-RU" sz="11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9" name="Соединительная линия уступом 8"/>
          <p:cNvCxnSpPr>
            <a:stCxn id="115" idx="3"/>
            <a:endCxn id="5" idx="1"/>
          </p:cNvCxnSpPr>
          <p:nvPr/>
        </p:nvCxnSpPr>
        <p:spPr>
          <a:xfrm>
            <a:off x="2595563" y="2366963"/>
            <a:ext cx="1360488" cy="162719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>
            <a:stCxn id="117" idx="3"/>
          </p:cNvCxnSpPr>
          <p:nvPr/>
        </p:nvCxnSpPr>
        <p:spPr>
          <a:xfrm flipV="1">
            <a:off x="3221846" y="2932172"/>
            <a:ext cx="589742" cy="247592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Соединительная линия уступом 120"/>
          <p:cNvCxnSpPr>
            <a:stCxn id="106" idx="3"/>
            <a:endCxn id="111" idx="1"/>
          </p:cNvCxnSpPr>
          <p:nvPr/>
        </p:nvCxnSpPr>
        <p:spPr>
          <a:xfrm>
            <a:off x="2595563" y="3989388"/>
            <a:ext cx="1032442" cy="178594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Соединительная линия уступом 123"/>
          <p:cNvCxnSpPr>
            <a:stCxn id="111" idx="5"/>
          </p:cNvCxnSpPr>
          <p:nvPr/>
        </p:nvCxnSpPr>
        <p:spPr>
          <a:xfrm flipV="1">
            <a:off x="4293961" y="4054475"/>
            <a:ext cx="1011464" cy="11350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Соединительная линия уступом 124"/>
          <p:cNvCxnSpPr>
            <a:stCxn id="111" idx="3"/>
            <a:endCxn id="112" idx="1"/>
          </p:cNvCxnSpPr>
          <p:nvPr/>
        </p:nvCxnSpPr>
        <p:spPr>
          <a:xfrm rot="16200000" flipH="1">
            <a:off x="4128067" y="4680517"/>
            <a:ext cx="696912" cy="1010103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Соединительная линия уступом 127"/>
          <p:cNvCxnSpPr/>
          <p:nvPr/>
        </p:nvCxnSpPr>
        <p:spPr>
          <a:xfrm>
            <a:off x="4474162" y="2520212"/>
            <a:ext cx="1116220" cy="885769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12" idx="0"/>
            <a:endCxn id="6" idx="1"/>
          </p:cNvCxnSpPr>
          <p:nvPr/>
        </p:nvCxnSpPr>
        <p:spPr>
          <a:xfrm flipH="1" flipV="1">
            <a:off x="6129338" y="4418326"/>
            <a:ext cx="13494" cy="6521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6" idx="0"/>
            <a:endCxn id="7" idx="1"/>
          </p:cNvCxnSpPr>
          <p:nvPr/>
        </p:nvCxnSpPr>
        <p:spPr>
          <a:xfrm flipV="1">
            <a:off x="6951877" y="3389313"/>
            <a:ext cx="1103098" cy="431008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 rot="16200000">
            <a:off x="-342105" y="2957117"/>
            <a:ext cx="2127251" cy="4421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Внешний пилот</a:t>
            </a:r>
          </a:p>
        </p:txBody>
      </p:sp>
      <p:cxnSp>
        <p:nvCxnSpPr>
          <p:cNvPr id="59" name="Скругленная соединительная линия 58"/>
          <p:cNvCxnSpPr/>
          <p:nvPr/>
        </p:nvCxnSpPr>
        <p:spPr>
          <a:xfrm>
            <a:off x="411163" y="5534025"/>
            <a:ext cx="7875587" cy="13970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5" name="Соединительная линия уступом 11264"/>
          <p:cNvCxnSpPr>
            <a:stCxn id="7" idx="2"/>
            <a:endCxn id="112" idx="3"/>
          </p:cNvCxnSpPr>
          <p:nvPr/>
        </p:nvCxnSpPr>
        <p:spPr>
          <a:xfrm rot="5400000">
            <a:off x="7379098" y="3979466"/>
            <a:ext cx="1479550" cy="1629569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54975" y="1681075"/>
            <a:ext cx="1031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ФАЗА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46666" y="5940425"/>
            <a:ext cx="1985963" cy="6922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Пилотируемые ВС</a:t>
            </a:r>
            <a:endParaRPr lang="ru-RU" sz="2400" b="1" dirty="0">
              <a:solidFill>
                <a:schemeClr val="tx1"/>
              </a:solidFill>
            </a:endParaRPr>
          </a:p>
        </p:txBody>
      </p:sp>
      <p:cxnSp>
        <p:nvCxnSpPr>
          <p:cNvPr id="28" name="Соединительная линия уступом 27"/>
          <p:cNvCxnSpPr>
            <a:endCxn id="27" idx="1"/>
          </p:cNvCxnSpPr>
          <p:nvPr/>
        </p:nvCxnSpPr>
        <p:spPr>
          <a:xfrm>
            <a:off x="7304088" y="5923741"/>
            <a:ext cx="942578" cy="36279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5402469" y="2100322"/>
            <a:ext cx="2467372" cy="446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МО, ФСБ, МВД и др.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6301979" y="2536189"/>
            <a:ext cx="0" cy="7172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7" idx="0"/>
            <a:endCxn id="29" idx="3"/>
          </p:cNvCxnSpPr>
          <p:nvPr/>
        </p:nvCxnSpPr>
        <p:spPr>
          <a:xfrm rot="16200000" flipV="1">
            <a:off x="8201542" y="1992035"/>
            <a:ext cx="400415" cy="1063816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6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altLang="ru-RU" sz="2600" b="1" dirty="0" smtClean="0">
                <a:latin typeface="+mn-lt"/>
              </a:rPr>
              <a:t>компетенции</a:t>
            </a:r>
            <a:endParaRPr lang="ru-RU" altLang="ru-RU" sz="26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3268" y="1198210"/>
            <a:ext cx="9283147" cy="5574065"/>
          </a:xfrm>
        </p:spPr>
        <p:txBody>
          <a:bodyPr rtlCol="0">
            <a:noAutofit/>
          </a:bodyPr>
          <a:lstStyle/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endParaRPr lang="ru-RU" sz="2200" dirty="0">
              <a:latin typeface="+mn-lt"/>
            </a:endParaRP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endParaRPr lang="ru-RU" sz="2200" dirty="0" smtClean="0">
              <a:latin typeface="+mn-lt"/>
            </a:endParaRP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endParaRPr lang="en-US" sz="2200" dirty="0">
              <a:latin typeface="+mn-lt"/>
            </a:endParaRP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B0938-B2AE-4813-94D6-186E1B8696F3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10" name="Дата 3"/>
          <p:cNvSpPr>
            <a:spLocks noGrp="1"/>
          </p:cNvSpPr>
          <p:nvPr>
            <p:ph type="dt" sz="quarter" idx="10"/>
          </p:nvPr>
        </p:nvSpPr>
        <p:spPr>
          <a:xfrm>
            <a:off x="658813" y="7072313"/>
            <a:ext cx="2405062" cy="401637"/>
          </a:xfrm>
        </p:spPr>
        <p:txBody>
          <a:bodyPr/>
          <a:lstStyle/>
          <a:p>
            <a:pPr>
              <a:defRPr/>
            </a:pPr>
            <a:fld id="{D28C0614-8B3E-41ED-B354-04CCBF64DB20}" type="datetime1">
              <a:rPr lang="ru-RU"/>
              <a:pPr>
                <a:defRPr/>
              </a:pPr>
              <a:t>21.08.2017</a:t>
            </a:fld>
            <a:endParaRPr lang="ru-RU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412" y="2185552"/>
            <a:ext cx="9449052" cy="461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60412" y="1185475"/>
            <a:ext cx="8044313" cy="5511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5203" tIns="52602" rIns="105203" bIns="52602"/>
          <a:lstStyle/>
          <a:p>
            <a:pPr>
              <a:tabLst>
                <a:tab pos="0" algn="l"/>
                <a:tab pos="534421" algn="l"/>
                <a:tab pos="1068842" algn="l"/>
                <a:tab pos="1603263" algn="l"/>
                <a:tab pos="2137684" algn="l"/>
                <a:tab pos="2672105" algn="l"/>
                <a:tab pos="3206526" algn="l"/>
                <a:tab pos="3740948" algn="l"/>
                <a:tab pos="4275369" algn="l"/>
                <a:tab pos="4809790" algn="l"/>
                <a:tab pos="5344211" algn="l"/>
                <a:tab pos="5878632" algn="l"/>
                <a:tab pos="6413053" algn="l"/>
                <a:tab pos="6947474" algn="l"/>
                <a:tab pos="7481895" algn="l"/>
                <a:tab pos="8016316" algn="l"/>
                <a:tab pos="8550737" algn="l"/>
                <a:tab pos="9085158" algn="l"/>
                <a:tab pos="9619579" algn="l"/>
                <a:tab pos="10154001" algn="l"/>
                <a:tab pos="10688422" algn="l"/>
              </a:tabLst>
            </a:pPr>
            <a:r>
              <a:rPr lang="ru-RU" sz="3740" dirty="0" smtClean="0">
                <a:latin typeface="Calibri" pitchFamily="34" charset="0"/>
                <a:cs typeface="Calibri" pitchFamily="34" charset="0"/>
              </a:rPr>
              <a:t>КСА </a:t>
            </a:r>
            <a:r>
              <a:rPr lang="ru-RU" sz="3740" dirty="0">
                <a:latin typeface="Calibri" pitchFamily="34" charset="0"/>
                <a:cs typeface="Calibri" pitchFamily="34" charset="0"/>
              </a:rPr>
              <a:t>УВД «Галактика»</a:t>
            </a:r>
            <a:endParaRPr lang="en-GB" sz="374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altLang="ru-RU" sz="2600" b="1" dirty="0" smtClean="0">
                <a:latin typeface="+mn-lt"/>
              </a:rPr>
              <a:t>компетенции</a:t>
            </a:r>
            <a:endParaRPr lang="ru-RU" altLang="ru-RU" sz="26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3268" y="1198210"/>
            <a:ext cx="9283147" cy="5574065"/>
          </a:xfrm>
        </p:spPr>
        <p:txBody>
          <a:bodyPr rtlCol="0">
            <a:noAutofit/>
          </a:bodyPr>
          <a:lstStyle/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endParaRPr lang="ru-RU" sz="2200" dirty="0">
              <a:latin typeface="+mn-lt"/>
            </a:endParaRP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endParaRPr lang="ru-RU" sz="2200" dirty="0" smtClean="0">
              <a:latin typeface="+mn-lt"/>
            </a:endParaRP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endParaRPr lang="en-US" sz="2200" dirty="0">
              <a:latin typeface="+mn-lt"/>
            </a:endParaRP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B0938-B2AE-4813-94D6-186E1B8696F3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10" name="Дата 3"/>
          <p:cNvSpPr>
            <a:spLocks noGrp="1"/>
          </p:cNvSpPr>
          <p:nvPr>
            <p:ph type="dt" sz="quarter" idx="10"/>
          </p:nvPr>
        </p:nvSpPr>
        <p:spPr>
          <a:xfrm>
            <a:off x="658813" y="7072313"/>
            <a:ext cx="2405062" cy="401637"/>
          </a:xfrm>
        </p:spPr>
        <p:txBody>
          <a:bodyPr/>
          <a:lstStyle/>
          <a:p>
            <a:pPr>
              <a:defRPr/>
            </a:pPr>
            <a:fld id="{D28C0614-8B3E-41ED-B354-04CCBF64DB20}" type="datetime1">
              <a:rPr lang="ru-RU"/>
              <a:pPr>
                <a:defRPr/>
              </a:pPr>
              <a:t>21.08.2017</a:t>
            </a:fld>
            <a:endParaRPr lang="ru-RU" dirty="0"/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650227" y="1156156"/>
            <a:ext cx="6519985" cy="5816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sz="3200" dirty="0">
                <a:latin typeface="Calibri" pitchFamily="34" charset="0"/>
                <a:cs typeface="Calibri" pitchFamily="34" charset="0"/>
              </a:rPr>
              <a:t>Текущие проекты по КСА УВД</a:t>
            </a:r>
            <a:endParaRPr lang="en-GB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73268" y="2141936"/>
            <a:ext cx="5987917" cy="463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82550" indent="-82550">
              <a:buFont typeface="Arial" charset="0"/>
              <a:buChar char="•"/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r>
              <a:rPr lang="en-US" dirty="0">
                <a:solidFill>
                  <a:srgbClr val="0000C4"/>
                </a:solidFill>
                <a:latin typeface="Calibri" pitchFamily="34" charset="0"/>
              </a:rPr>
              <a:t> </a:t>
            </a:r>
            <a:r>
              <a:rPr lang="ru-RU" dirty="0"/>
              <a:t>Санкт-Петербургский укрупнённый центр УВД</a:t>
            </a:r>
            <a:r>
              <a:rPr lang="en-US" dirty="0"/>
              <a:t>   </a:t>
            </a:r>
          </a:p>
          <a:p>
            <a:pPr marL="800100" lvl="1" indent="-342900">
              <a:buFont typeface="Wingdings" panose="05000000000000000000" pitchFamily="2" charset="2"/>
              <a:buChar char="ü"/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r>
              <a:rPr lang="ru-RU" dirty="0" smtClean="0"/>
              <a:t>РЦ</a:t>
            </a:r>
            <a:r>
              <a:rPr lang="en-US" dirty="0"/>
              <a:t>/</a:t>
            </a:r>
            <a:r>
              <a:rPr lang="ru-RU" dirty="0"/>
              <a:t>Подход</a:t>
            </a:r>
            <a:r>
              <a:rPr lang="en-US" dirty="0"/>
              <a:t>/</a:t>
            </a:r>
            <a:r>
              <a:rPr lang="ru-RU" dirty="0"/>
              <a:t>Вышки</a:t>
            </a:r>
            <a:endParaRPr lang="en-US" dirty="0"/>
          </a:p>
          <a:p>
            <a:pPr marL="82550" indent="-82550">
              <a:spcBef>
                <a:spcPts val="600"/>
              </a:spcBef>
              <a:buFont typeface="Arial" charset="0"/>
              <a:buChar char="•"/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r>
              <a:rPr lang="en-US" dirty="0"/>
              <a:t> </a:t>
            </a:r>
            <a:r>
              <a:rPr lang="ru-RU" dirty="0"/>
              <a:t>Египет</a:t>
            </a:r>
            <a:endParaRPr lang="en-US" dirty="0"/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r>
              <a:rPr lang="ru-RU" dirty="0" smtClean="0"/>
              <a:t>ГЦ </a:t>
            </a:r>
            <a:r>
              <a:rPr lang="ru-RU" dirty="0"/>
              <a:t>ППВД в Каире</a:t>
            </a:r>
            <a:endParaRPr lang="en-US" dirty="0"/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r>
              <a:rPr lang="en-US" dirty="0" smtClean="0"/>
              <a:t>5 </a:t>
            </a:r>
            <a:r>
              <a:rPr lang="ru-RU" dirty="0"/>
              <a:t>Аэропортов в Египте (Подход</a:t>
            </a:r>
            <a:r>
              <a:rPr lang="en-US" dirty="0"/>
              <a:t>/</a:t>
            </a:r>
            <a:r>
              <a:rPr lang="ru-RU" dirty="0"/>
              <a:t>Вышка)</a:t>
            </a:r>
            <a:endParaRPr lang="en-US" dirty="0"/>
          </a:p>
          <a:p>
            <a:pPr marL="82550" indent="-82550">
              <a:lnSpc>
                <a:spcPct val="110000"/>
              </a:lnSpc>
              <a:spcBef>
                <a:spcPts val="600"/>
              </a:spcBef>
              <a:buFont typeface="Arial" charset="0"/>
              <a:buChar char="•"/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r>
              <a:rPr lang="en-US" dirty="0"/>
              <a:t> </a:t>
            </a:r>
            <a:r>
              <a:rPr lang="ru-RU" dirty="0"/>
              <a:t>Куба</a:t>
            </a:r>
            <a:endParaRPr lang="en-US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r>
              <a:rPr lang="ru-RU" dirty="0" smtClean="0"/>
              <a:t>Передача </a:t>
            </a:r>
            <a:r>
              <a:rPr lang="ru-RU" dirty="0"/>
              <a:t>технологий по разработке </a:t>
            </a:r>
            <a:r>
              <a:rPr lang="ru-RU" dirty="0" smtClean="0"/>
              <a:t>компонентов </a:t>
            </a:r>
            <a:r>
              <a:rPr lang="ru-RU" dirty="0"/>
              <a:t>системы УВД</a:t>
            </a:r>
            <a:r>
              <a:rPr lang="en-US" dirty="0"/>
              <a:t> </a:t>
            </a:r>
          </a:p>
          <a:p>
            <a:pPr marL="82550" indent="-82550">
              <a:spcBef>
                <a:spcPts val="600"/>
              </a:spcBef>
              <a:buFont typeface="Arial" charset="0"/>
              <a:buChar char="•"/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r>
              <a:rPr lang="en-US" dirty="0"/>
              <a:t> </a:t>
            </a:r>
            <a:r>
              <a:rPr lang="ru-RU" dirty="0"/>
              <a:t>Ростов на Дону </a:t>
            </a:r>
            <a:r>
              <a:rPr lang="ru-RU" dirty="0" smtClean="0"/>
              <a:t>а/п </a:t>
            </a:r>
            <a:r>
              <a:rPr lang="ru-RU" dirty="0" err="1"/>
              <a:t>Платово</a:t>
            </a:r>
            <a:endParaRPr lang="en-US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r>
              <a:rPr lang="ru-RU" dirty="0" smtClean="0"/>
              <a:t>АДЦ </a:t>
            </a:r>
            <a:r>
              <a:rPr lang="ru-RU" dirty="0"/>
              <a:t>и Вышка АКДП</a:t>
            </a:r>
            <a:endParaRPr lang="en-US" dirty="0"/>
          </a:p>
          <a:p>
            <a:pPr marL="82550" indent="-82550">
              <a:spcBef>
                <a:spcPts val="600"/>
              </a:spcBef>
              <a:buFont typeface="Arial" charset="0"/>
              <a:buChar char="•"/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r>
              <a:rPr lang="en-US" dirty="0"/>
              <a:t> </a:t>
            </a:r>
            <a:r>
              <a:rPr lang="ru-RU" dirty="0"/>
              <a:t>Южная Корея, </a:t>
            </a:r>
            <a:r>
              <a:rPr lang="en-US" dirty="0"/>
              <a:t>Korea Aerospace Research Institute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r>
              <a:rPr lang="ru-RU" dirty="0" smtClean="0"/>
              <a:t>Диспетчерский </a:t>
            </a:r>
            <a:r>
              <a:rPr lang="ru-RU" dirty="0"/>
              <a:t>тренажер</a:t>
            </a:r>
            <a:endParaRPr lang="en-US" dirty="0"/>
          </a:p>
          <a:p>
            <a:pPr marL="82550" indent="-82550">
              <a:lnSpc>
                <a:spcPct val="110000"/>
              </a:lnSpc>
              <a:spcBef>
                <a:spcPts val="800"/>
              </a:spcBef>
              <a:spcAft>
                <a:spcPts val="788"/>
              </a:spcAft>
              <a:tabLst>
                <a:tab pos="82550" algn="l"/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</a:tabLst>
            </a:pP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lum bright="20000" contrast="48000"/>
          </a:blip>
          <a:srcRect/>
          <a:stretch>
            <a:fillRect/>
          </a:stretch>
        </p:blipFill>
        <p:spPr bwMode="auto">
          <a:xfrm>
            <a:off x="6727474" y="2141936"/>
            <a:ext cx="3602618" cy="2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727474" y="5112301"/>
            <a:ext cx="3670040" cy="4457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11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sz="2000" dirty="0"/>
              <a:t>Точный расчёт 4</a:t>
            </a:r>
            <a:r>
              <a:rPr lang="en-US" sz="2000" dirty="0"/>
              <a:t>D</a:t>
            </a:r>
            <a:r>
              <a:rPr lang="ru-RU" sz="2000" dirty="0"/>
              <a:t> траекторий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62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>
            <a:noAutofit/>
          </a:bodyPr>
          <a:lstStyle/>
          <a:p>
            <a:pPr eaLnBrk="1" hangingPunct="1"/>
            <a:r>
              <a:rPr lang="ru-RU" sz="2600" b="1" dirty="0">
                <a:latin typeface="Calibri" pitchFamily="34" charset="0"/>
                <a:cs typeface="Calibri" pitchFamily="34" charset="0"/>
              </a:rPr>
              <a:t>Примеры реализации базовых функций платформы </a:t>
            </a:r>
            <a:r>
              <a:rPr lang="en-US" sz="2600" b="1" dirty="0">
                <a:latin typeface="Calibri" pitchFamily="34" charset="0"/>
                <a:cs typeface="Calibri" pitchFamily="34" charset="0"/>
              </a:rPr>
              <a:t>UTM</a:t>
            </a:r>
            <a:endParaRPr lang="ru-RU" altLang="ru-RU" sz="2600" b="1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8C0614-8B3E-41ED-B354-04CCBF64DB20}" type="datetime1">
              <a:rPr lang="ru-RU"/>
              <a:pPr>
                <a:defRPr/>
              </a:pPr>
              <a:t>21.08.2017</a:t>
            </a:fld>
            <a:endParaRPr lang="ru-RU" dirty="0"/>
          </a:p>
        </p:txBody>
      </p:sp>
      <p:sp>
        <p:nvSpPr>
          <p:cNvPr id="2253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0BC66A-65EA-4A0B-AEA7-BD18F2C6434F}" type="slidenum">
              <a:rPr lang="ru-RU" altLang="ru-RU" smtClean="0"/>
              <a:pPr/>
              <a:t>27</a:t>
            </a:fld>
            <a:endParaRPr lang="ru-RU" altLang="ru-RU" dirty="0" smtClean="0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50875" y="989012"/>
            <a:ext cx="9322342" cy="7728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0070" tIns="55035" rIns="110070" bIns="55035"/>
          <a:lstStyle/>
          <a:p>
            <a:pPr hangingPunct="1">
              <a:spcAft>
                <a:spcPts val="0"/>
              </a:spcAft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Интегрированный дисплей воздушной обстановки, </a:t>
            </a:r>
            <a:r>
              <a:rPr lang="ru-RU" sz="2800" dirty="0" err="1" smtClean="0">
                <a:latin typeface="Calibri" pitchFamily="34" charset="0"/>
                <a:cs typeface="Calibri" pitchFamily="34" charset="0"/>
              </a:rPr>
              <a:t>метео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- и аэронавигационной информации </a:t>
            </a:r>
            <a:endParaRPr lang="en-GB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lum bright="28000" contrast="29000"/>
          </a:blip>
          <a:srcRect/>
          <a:stretch>
            <a:fillRect/>
          </a:stretch>
        </p:blipFill>
        <p:spPr bwMode="auto">
          <a:xfrm>
            <a:off x="545644" y="2044463"/>
            <a:ext cx="6778973" cy="49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7659859" y="2028827"/>
          <a:ext cx="2648500" cy="4975466"/>
        </p:xfrm>
        <a:graphic>
          <a:graphicData uri="http://schemas.openxmlformats.org/drawingml/2006/table">
            <a:tbl>
              <a:tblPr/>
              <a:tblGrid>
                <a:gridCol w="428380"/>
                <a:gridCol w="334020"/>
                <a:gridCol w="1886100"/>
              </a:tblGrid>
              <a:tr h="515413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  <a:tab pos="449580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1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 err="1">
                          <a:latin typeface="Arial"/>
                          <a:ea typeface="Times New Roman"/>
                        </a:rPr>
                        <a:t>meteo</a:t>
                      </a:r>
                      <a:r>
                        <a:rPr lang="en-GB" sz="1200" dirty="0">
                          <a:latin typeface="Arial"/>
                          <a:ea typeface="Times New Roman"/>
                        </a:rPr>
                        <a:t> phenomena absence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40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2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high cloud base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40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3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E08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stratus clouds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40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4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slight precipitation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40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5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00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average precipitation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40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6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heavy precipitation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40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7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convective clouds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40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8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C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slight downpour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40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9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downpour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40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10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008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heavy downpour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279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  <a:tab pos="449580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11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80C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thunderstorm with a probability of 30-70%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279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12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00C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thunderstorm with a probability of 70-90%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279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13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thunderstorm with a probability of &gt; 90%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40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14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slight hail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40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15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800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hail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676">
                <a:tc>
                  <a:txBody>
                    <a:bodyPr/>
                    <a:lstStyle/>
                    <a:p>
                      <a:pPr marR="18034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700" dirty="0" smtClean="0">
                          <a:latin typeface="Arial"/>
                          <a:ea typeface="Times New Roman"/>
                        </a:rPr>
                        <a:t>16</a:t>
                      </a:r>
                      <a:endParaRPr lang="ru-RU" sz="5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340" indent="2520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GB" sz="700">
                        <a:latin typeface="Arial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4040"/>
                    </a:solidFill>
                  </a:tcPr>
                </a:tc>
                <a:tc>
                  <a:txBody>
                    <a:bodyPr/>
                    <a:lstStyle/>
                    <a:p>
                      <a:pPr marR="18034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200" dirty="0">
                          <a:latin typeface="Arial"/>
                          <a:ea typeface="Times New Roman"/>
                        </a:rPr>
                        <a:t>heavy hail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6102" marR="2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48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>
            <a:noAutofit/>
          </a:bodyPr>
          <a:lstStyle/>
          <a:p>
            <a:pPr eaLnBrk="1" hangingPunct="1"/>
            <a:r>
              <a:rPr lang="ru-RU" sz="2600" b="1" dirty="0">
                <a:latin typeface="Calibri" pitchFamily="34" charset="0"/>
                <a:cs typeface="Calibri" pitchFamily="34" charset="0"/>
              </a:rPr>
              <a:t>Примеры реализации базовых функций платформы </a:t>
            </a:r>
            <a:r>
              <a:rPr lang="en-US" sz="2600" b="1" dirty="0">
                <a:latin typeface="Calibri" pitchFamily="34" charset="0"/>
                <a:cs typeface="Calibri" pitchFamily="34" charset="0"/>
              </a:rPr>
              <a:t>UTM</a:t>
            </a:r>
            <a:endParaRPr lang="ru-RU" altLang="ru-RU" sz="2600" b="1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8C0614-8B3E-41ED-B354-04CCBF64DB20}" type="datetime1">
              <a:rPr lang="ru-RU"/>
              <a:pPr>
                <a:defRPr/>
              </a:pPr>
              <a:t>21.08.2017</a:t>
            </a:fld>
            <a:endParaRPr lang="ru-RU" dirty="0"/>
          </a:p>
        </p:txBody>
      </p:sp>
      <p:sp>
        <p:nvSpPr>
          <p:cNvPr id="2253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0BC66A-65EA-4A0B-AEA7-BD18F2C6434F}" type="slidenum">
              <a:rPr lang="ru-RU" altLang="ru-RU" smtClean="0"/>
              <a:pPr/>
              <a:t>28</a:t>
            </a:fld>
            <a:endParaRPr lang="ru-RU" altLang="ru-RU" dirty="0" smtClean="0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48105" y="1263853"/>
            <a:ext cx="9322342" cy="563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0070" tIns="55035" rIns="110070" bIns="55035"/>
          <a:lstStyle/>
          <a:p>
            <a:pPr hangingPunct="1"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Обработка данных наблюдения</a:t>
            </a:r>
            <a:endParaRPr lang="en-GB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369777" y="2046637"/>
            <a:ext cx="7878998" cy="42032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0070" tIns="55035" rIns="110070" bIns="55035"/>
          <a:lstStyle/>
          <a:p>
            <a:pPr marL="100959" indent="-100959">
              <a:spcBef>
                <a:spcPts val="734"/>
              </a:spcBef>
              <a:tabLst>
                <a:tab pos="100959" algn="l"/>
                <a:tab pos="660114" algn="l"/>
                <a:tab pos="1219270" algn="l"/>
                <a:tab pos="1778425" algn="l"/>
                <a:tab pos="2337581" algn="l"/>
                <a:tab pos="2896737" algn="l"/>
                <a:tab pos="3455892" algn="l"/>
                <a:tab pos="4015048" algn="l"/>
                <a:tab pos="4574203" algn="l"/>
                <a:tab pos="5133359" algn="l"/>
                <a:tab pos="5692515" algn="l"/>
                <a:tab pos="6251670" algn="l"/>
                <a:tab pos="6810826" algn="l"/>
                <a:tab pos="7369981" algn="l"/>
                <a:tab pos="7929137" algn="l"/>
                <a:tab pos="8488293" algn="l"/>
                <a:tab pos="9047448" algn="l"/>
                <a:tab pos="9606604" algn="l"/>
                <a:tab pos="10165759" algn="l"/>
                <a:tab pos="10724915" algn="l"/>
                <a:tab pos="11284071" algn="l"/>
              </a:tabLst>
            </a:pPr>
            <a:r>
              <a:rPr lang="ru-RU" sz="2400" dirty="0" smtClean="0">
                <a:latin typeface="+mn-lt"/>
              </a:rPr>
              <a:t>Поддержка всех видов источников информации</a:t>
            </a:r>
            <a:r>
              <a:rPr lang="en-US" sz="2400" dirty="0" smtClean="0">
                <a:latin typeface="+mn-lt"/>
              </a:rPr>
              <a:t>:</a:t>
            </a:r>
            <a:endParaRPr lang="en-US" sz="2400" dirty="0">
              <a:latin typeface="+mn-lt"/>
            </a:endParaRPr>
          </a:p>
          <a:p>
            <a:pPr marL="660114" lvl="1" indent="-100959">
              <a:spcBef>
                <a:spcPts val="734"/>
              </a:spcBef>
              <a:buFont typeface="Arial" pitchFamily="34" charset="0"/>
              <a:buChar char="•"/>
              <a:tabLst>
                <a:tab pos="100959" algn="l"/>
                <a:tab pos="660114" algn="l"/>
                <a:tab pos="1219270" algn="l"/>
                <a:tab pos="1778425" algn="l"/>
                <a:tab pos="2337581" algn="l"/>
                <a:tab pos="2896737" algn="l"/>
                <a:tab pos="3455892" algn="l"/>
                <a:tab pos="4015048" algn="l"/>
                <a:tab pos="4574203" algn="l"/>
                <a:tab pos="5133359" algn="l"/>
                <a:tab pos="5692515" algn="l"/>
                <a:tab pos="6251670" algn="l"/>
                <a:tab pos="6810826" algn="l"/>
                <a:tab pos="7369981" algn="l"/>
                <a:tab pos="7929137" algn="l"/>
                <a:tab pos="8488293" algn="l"/>
                <a:tab pos="9047448" algn="l"/>
                <a:tab pos="9606604" algn="l"/>
                <a:tab pos="10165759" algn="l"/>
                <a:tab pos="10724915" algn="l"/>
                <a:tab pos="11284071" algn="l"/>
              </a:tabLst>
            </a:pPr>
            <a:r>
              <a:rPr lang="en-US" sz="2400" dirty="0">
                <a:latin typeface="+mn-lt"/>
              </a:rPr>
              <a:t> PSR, SSR (mode-S), SMR</a:t>
            </a:r>
          </a:p>
          <a:p>
            <a:pPr marL="660114" lvl="1" indent="-100959">
              <a:spcBef>
                <a:spcPts val="734"/>
              </a:spcBef>
              <a:buFont typeface="Arial" pitchFamily="34" charset="0"/>
              <a:buChar char="•"/>
              <a:tabLst>
                <a:tab pos="100959" algn="l"/>
                <a:tab pos="660114" algn="l"/>
                <a:tab pos="1219270" algn="l"/>
                <a:tab pos="1778425" algn="l"/>
                <a:tab pos="2337581" algn="l"/>
                <a:tab pos="2896737" algn="l"/>
                <a:tab pos="3455892" algn="l"/>
                <a:tab pos="4015048" algn="l"/>
                <a:tab pos="4574203" algn="l"/>
                <a:tab pos="5133359" algn="l"/>
                <a:tab pos="5692515" algn="l"/>
                <a:tab pos="6251670" algn="l"/>
                <a:tab pos="6810826" algn="l"/>
                <a:tab pos="7369981" algn="l"/>
                <a:tab pos="7929137" algn="l"/>
                <a:tab pos="8488293" algn="l"/>
                <a:tab pos="9047448" algn="l"/>
                <a:tab pos="9606604" algn="l"/>
                <a:tab pos="10165759" algn="l"/>
                <a:tab pos="10724915" algn="l"/>
                <a:tab pos="11284071" algn="l"/>
              </a:tabLst>
            </a:pPr>
            <a:r>
              <a:rPr lang="en-US" sz="2400" dirty="0">
                <a:latin typeface="+mn-lt"/>
              </a:rPr>
              <a:t> MLAT/WAM</a:t>
            </a:r>
          </a:p>
          <a:p>
            <a:pPr marL="660114" lvl="1" indent="-100959">
              <a:spcBef>
                <a:spcPts val="734"/>
              </a:spcBef>
              <a:buFont typeface="Arial" pitchFamily="34" charset="0"/>
              <a:buChar char="•"/>
              <a:tabLst>
                <a:tab pos="100959" algn="l"/>
                <a:tab pos="660114" algn="l"/>
                <a:tab pos="1219270" algn="l"/>
                <a:tab pos="1778425" algn="l"/>
                <a:tab pos="2337581" algn="l"/>
                <a:tab pos="2896737" algn="l"/>
                <a:tab pos="3455892" algn="l"/>
                <a:tab pos="4015048" algn="l"/>
                <a:tab pos="4574203" algn="l"/>
                <a:tab pos="5133359" algn="l"/>
                <a:tab pos="5692515" algn="l"/>
                <a:tab pos="6251670" algn="l"/>
                <a:tab pos="6810826" algn="l"/>
                <a:tab pos="7369981" algn="l"/>
                <a:tab pos="7929137" algn="l"/>
                <a:tab pos="8488293" algn="l"/>
                <a:tab pos="9047448" algn="l"/>
                <a:tab pos="9606604" algn="l"/>
                <a:tab pos="10165759" algn="l"/>
                <a:tab pos="10724915" algn="l"/>
                <a:tab pos="11284071" algn="l"/>
              </a:tabLst>
            </a:pPr>
            <a:r>
              <a:rPr lang="en-US" altLang="ru-RU" sz="2400" dirty="0">
                <a:latin typeface="+mn-lt"/>
              </a:rPr>
              <a:t> ADS-B (1090-ES, UAT, VDL-4)</a:t>
            </a:r>
          </a:p>
          <a:p>
            <a:pPr marL="660114" lvl="1" indent="-100959">
              <a:spcBef>
                <a:spcPts val="734"/>
              </a:spcBef>
              <a:buFont typeface="Arial" pitchFamily="34" charset="0"/>
              <a:buChar char="•"/>
              <a:tabLst>
                <a:tab pos="100959" algn="l"/>
                <a:tab pos="660114" algn="l"/>
                <a:tab pos="1219270" algn="l"/>
                <a:tab pos="1778425" algn="l"/>
                <a:tab pos="2337581" algn="l"/>
                <a:tab pos="2896737" algn="l"/>
                <a:tab pos="3455892" algn="l"/>
                <a:tab pos="4015048" algn="l"/>
                <a:tab pos="4574203" algn="l"/>
                <a:tab pos="5133359" algn="l"/>
                <a:tab pos="5692515" algn="l"/>
                <a:tab pos="6251670" algn="l"/>
                <a:tab pos="6810826" algn="l"/>
                <a:tab pos="7369981" algn="l"/>
                <a:tab pos="7929137" algn="l"/>
                <a:tab pos="8488293" algn="l"/>
                <a:tab pos="9047448" algn="l"/>
                <a:tab pos="9606604" algn="l"/>
                <a:tab pos="10165759" algn="l"/>
                <a:tab pos="10724915" algn="l"/>
                <a:tab pos="11284071" algn="l"/>
              </a:tabLst>
            </a:pPr>
            <a:r>
              <a:rPr lang="en-US" altLang="ru-RU" sz="2400" dirty="0">
                <a:latin typeface="+mn-lt"/>
              </a:rPr>
              <a:t> ADS-C </a:t>
            </a:r>
          </a:p>
          <a:p>
            <a:pPr marL="660114" lvl="1" indent="-100959">
              <a:spcBef>
                <a:spcPts val="734"/>
              </a:spcBef>
              <a:buFont typeface="Arial" pitchFamily="34" charset="0"/>
              <a:buChar char="•"/>
              <a:tabLst>
                <a:tab pos="100959" algn="l"/>
                <a:tab pos="660114" algn="l"/>
                <a:tab pos="1219270" algn="l"/>
                <a:tab pos="1778425" algn="l"/>
                <a:tab pos="2337581" algn="l"/>
                <a:tab pos="2896737" algn="l"/>
                <a:tab pos="3455892" algn="l"/>
                <a:tab pos="4015048" algn="l"/>
                <a:tab pos="4574203" algn="l"/>
                <a:tab pos="5133359" algn="l"/>
                <a:tab pos="5692515" algn="l"/>
                <a:tab pos="6251670" algn="l"/>
                <a:tab pos="6810826" algn="l"/>
                <a:tab pos="7369981" algn="l"/>
                <a:tab pos="7929137" algn="l"/>
                <a:tab pos="8488293" algn="l"/>
                <a:tab pos="9047448" algn="l"/>
                <a:tab pos="9606604" algn="l"/>
                <a:tab pos="10165759" algn="l"/>
                <a:tab pos="10724915" algn="l"/>
                <a:tab pos="11284071" algn="l"/>
              </a:tabLst>
            </a:pPr>
            <a:r>
              <a:rPr lang="en-US" altLang="ru-RU" sz="2400" dirty="0">
                <a:latin typeface="+mn-lt"/>
              </a:rPr>
              <a:t> ACARS</a:t>
            </a:r>
          </a:p>
          <a:p>
            <a:pPr marL="660114" lvl="1" indent="-100959">
              <a:spcBef>
                <a:spcPts val="734"/>
              </a:spcBef>
              <a:buFont typeface="Arial" pitchFamily="34" charset="0"/>
              <a:buChar char="•"/>
              <a:tabLst>
                <a:tab pos="100959" algn="l"/>
                <a:tab pos="660114" algn="l"/>
                <a:tab pos="1219270" algn="l"/>
                <a:tab pos="1778425" algn="l"/>
                <a:tab pos="2337581" algn="l"/>
                <a:tab pos="2896737" algn="l"/>
                <a:tab pos="3455892" algn="l"/>
                <a:tab pos="4015048" algn="l"/>
                <a:tab pos="4574203" algn="l"/>
                <a:tab pos="5133359" algn="l"/>
                <a:tab pos="5692515" algn="l"/>
                <a:tab pos="6251670" algn="l"/>
                <a:tab pos="6810826" algn="l"/>
                <a:tab pos="7369981" algn="l"/>
                <a:tab pos="7929137" algn="l"/>
                <a:tab pos="8488293" algn="l"/>
                <a:tab pos="9047448" algn="l"/>
                <a:tab pos="9606604" algn="l"/>
                <a:tab pos="10165759" algn="l"/>
                <a:tab pos="10724915" algn="l"/>
                <a:tab pos="11284071" algn="l"/>
              </a:tabLst>
            </a:pPr>
            <a:r>
              <a:rPr lang="en-US" sz="2400" dirty="0">
                <a:latin typeface="+mn-lt"/>
              </a:rPr>
              <a:t> SDPS of ATM Systems</a:t>
            </a:r>
          </a:p>
          <a:p>
            <a:pPr marL="100959" indent="-100959">
              <a:spcBef>
                <a:spcPts val="734"/>
              </a:spcBef>
              <a:tabLst>
                <a:tab pos="100959" algn="l"/>
                <a:tab pos="660114" algn="l"/>
                <a:tab pos="1219270" algn="l"/>
                <a:tab pos="1778425" algn="l"/>
                <a:tab pos="2337581" algn="l"/>
                <a:tab pos="2896737" algn="l"/>
                <a:tab pos="3455892" algn="l"/>
                <a:tab pos="4015048" algn="l"/>
                <a:tab pos="4574203" algn="l"/>
                <a:tab pos="5133359" algn="l"/>
                <a:tab pos="5692515" algn="l"/>
                <a:tab pos="6251670" algn="l"/>
                <a:tab pos="6810826" algn="l"/>
                <a:tab pos="7369981" algn="l"/>
                <a:tab pos="7929137" algn="l"/>
                <a:tab pos="8488293" algn="l"/>
                <a:tab pos="9047448" algn="l"/>
                <a:tab pos="9606604" algn="l"/>
                <a:tab pos="10165759" algn="l"/>
                <a:tab pos="10724915" algn="l"/>
                <a:tab pos="11284071" algn="l"/>
              </a:tabLst>
            </a:pPr>
            <a:r>
              <a:rPr lang="ru-RU" sz="2400" dirty="0" smtClean="0">
                <a:latin typeface="+mn-lt"/>
              </a:rPr>
              <a:t>Количество источников</a:t>
            </a:r>
            <a:r>
              <a:rPr lang="en-US" sz="2400" dirty="0" smtClean="0">
                <a:latin typeface="+mn-lt"/>
              </a:rPr>
              <a:t>: </a:t>
            </a:r>
            <a:r>
              <a:rPr lang="en-US" sz="2400" dirty="0">
                <a:latin typeface="+mn-lt"/>
              </a:rPr>
              <a:t>300</a:t>
            </a:r>
          </a:p>
          <a:p>
            <a:pPr marL="100959" indent="-100959">
              <a:spcBef>
                <a:spcPts val="734"/>
              </a:spcBef>
              <a:tabLst>
                <a:tab pos="100959" algn="l"/>
                <a:tab pos="660114" algn="l"/>
                <a:tab pos="1219270" algn="l"/>
                <a:tab pos="1778425" algn="l"/>
                <a:tab pos="2337581" algn="l"/>
                <a:tab pos="2896737" algn="l"/>
                <a:tab pos="3455892" algn="l"/>
                <a:tab pos="4015048" algn="l"/>
                <a:tab pos="4574203" algn="l"/>
                <a:tab pos="5133359" algn="l"/>
                <a:tab pos="5692515" algn="l"/>
                <a:tab pos="6251670" algn="l"/>
                <a:tab pos="6810826" algn="l"/>
                <a:tab pos="7369981" algn="l"/>
                <a:tab pos="7929137" algn="l"/>
                <a:tab pos="8488293" algn="l"/>
                <a:tab pos="9047448" algn="l"/>
                <a:tab pos="9606604" algn="l"/>
                <a:tab pos="10165759" algn="l"/>
                <a:tab pos="10724915" algn="l"/>
                <a:tab pos="11284071" algn="l"/>
              </a:tabLst>
            </a:pPr>
            <a:r>
              <a:rPr lang="ru-RU" sz="2400" dirty="0" smtClean="0">
                <a:latin typeface="+mn-lt"/>
              </a:rPr>
              <a:t>Количество треков</a:t>
            </a:r>
            <a:r>
              <a:rPr lang="en-US" sz="2400" dirty="0" smtClean="0">
                <a:latin typeface="+mn-lt"/>
              </a:rPr>
              <a:t>: </a:t>
            </a:r>
            <a:r>
              <a:rPr lang="ru-RU" sz="2400" dirty="0">
                <a:latin typeface="+mn-lt"/>
              </a:rPr>
              <a:t>10 </a:t>
            </a:r>
            <a:r>
              <a:rPr lang="ru-RU" sz="2400" dirty="0" smtClean="0">
                <a:latin typeface="+mn-lt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415102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://adsbradar.ru/sites/default/files/multilaterati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078" y="5240328"/>
            <a:ext cx="3704394" cy="2177438"/>
          </a:xfrm>
          <a:prstGeom prst="rect">
            <a:avLst/>
          </a:prstGeom>
          <a:noFill/>
          <a:ln>
            <a:noFill/>
          </a:ln>
        </p:spPr>
      </p:pic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altLang="ru-RU" sz="2600" b="1" dirty="0" smtClean="0">
                <a:latin typeface="+mn-lt"/>
              </a:rPr>
              <a:t>компетенции</a:t>
            </a:r>
            <a:endParaRPr lang="ru-RU" altLang="ru-RU" sz="26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3268" y="1198210"/>
            <a:ext cx="9283147" cy="5574065"/>
          </a:xfrm>
        </p:spPr>
        <p:txBody>
          <a:bodyPr rtlCol="0">
            <a:noAutofit/>
          </a:bodyPr>
          <a:lstStyle/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2200" dirty="0">
                <a:latin typeface="+mn-lt"/>
              </a:rPr>
              <a:t>СИСТЕМЫ СВЯЗИ</a:t>
            </a: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1600" dirty="0">
                <a:latin typeface="+mn-lt"/>
              </a:rPr>
              <a:t>Серия 2000. Многоканальные радиосредства</a:t>
            </a: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1600" dirty="0">
                <a:latin typeface="+mn-lt"/>
              </a:rPr>
              <a:t>Антенны для ОВЧ и УВЧ-связи</a:t>
            </a: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1600" dirty="0">
                <a:latin typeface="+mn-lt"/>
              </a:rPr>
              <a:t>TRS 2000. Автоматизированный приемо-передающий центр ОВЧ и УВЧ-связи</a:t>
            </a: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1600" dirty="0">
                <a:latin typeface="+mn-lt"/>
              </a:rPr>
              <a:t>Наземные станции передачи данных ОВЧ и ВЧ диапазонов</a:t>
            </a: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1600" dirty="0">
                <a:latin typeface="+mn-lt"/>
              </a:rPr>
              <a:t>Оборудование сети ATN</a:t>
            </a:r>
            <a:endParaRPr lang="ru-RU" sz="2200" dirty="0">
              <a:latin typeface="+mn-lt"/>
            </a:endParaRP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2200" dirty="0">
                <a:latin typeface="+mn-lt"/>
              </a:rPr>
              <a:t>СИСТЕМЫ НАВИГАЦИИ И НАБЛЮДЕНИЯ</a:t>
            </a: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1600" dirty="0">
                <a:latin typeface="+mn-lt"/>
              </a:rPr>
              <a:t>АМИ 2700. Аэродромный радиолокатор S диапазона с встроенным вторичным каналом</a:t>
            </a: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1600" dirty="0">
                <a:latin typeface="+mn-lt"/>
              </a:rPr>
              <a:t>ILS 2700. Инструментальная система посадки</a:t>
            </a: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1600" dirty="0">
                <a:latin typeface="+mn-lt"/>
              </a:rPr>
              <a:t>VOR/DME. Радиомаяк азимутальный/дальномерный</a:t>
            </a: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1600" dirty="0">
                <a:latin typeface="+mn-lt"/>
              </a:rPr>
              <a:t>DF 2000. Автоматический </a:t>
            </a:r>
            <a:r>
              <a:rPr lang="ru-RU" sz="1600" dirty="0" smtClean="0">
                <a:latin typeface="+mn-lt"/>
              </a:rPr>
              <a:t>радиопеленгатор</a:t>
            </a: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1600" dirty="0" smtClean="0">
                <a:latin typeface="+mn-lt"/>
              </a:rPr>
              <a:t>Станция АЗН-В 1090</a:t>
            </a:r>
            <a:r>
              <a:rPr lang="en-US" sz="1600" dirty="0" smtClean="0">
                <a:latin typeface="+mn-lt"/>
              </a:rPr>
              <a:t>ES </a:t>
            </a:r>
            <a:r>
              <a:rPr lang="ru-RU" sz="1600" dirty="0" smtClean="0">
                <a:latin typeface="+mn-lt"/>
              </a:rPr>
              <a:t>с функцией МПСН</a:t>
            </a:r>
            <a:endParaRPr lang="en-US" sz="1600" dirty="0" smtClean="0">
              <a:latin typeface="+mn-lt"/>
            </a:endParaRP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r>
              <a:rPr lang="ru-RU" sz="1600" dirty="0" smtClean="0">
                <a:latin typeface="+mn-lt"/>
              </a:rPr>
              <a:t>Многопозиционная система наблюдения</a:t>
            </a:r>
            <a:endParaRPr lang="ru-RU" sz="2200" dirty="0">
              <a:latin typeface="+mn-lt"/>
            </a:endParaRP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endParaRPr lang="ru-RU" sz="2200" dirty="0" smtClean="0">
              <a:latin typeface="+mn-lt"/>
            </a:endParaRPr>
          </a:p>
          <a:p>
            <a:pPr marL="0" indent="0">
              <a:spcAft>
                <a:spcPts val="1200"/>
              </a:spcAft>
              <a:buNone/>
              <a:tabLst>
                <a:tab pos="0" algn="l"/>
                <a:tab pos="559156" algn="l"/>
                <a:tab pos="1118311" algn="l"/>
                <a:tab pos="1677467" algn="l"/>
                <a:tab pos="2236622" algn="l"/>
                <a:tab pos="2795778" algn="l"/>
                <a:tab pos="3354934" algn="l"/>
                <a:tab pos="3914089" algn="l"/>
                <a:tab pos="4473245" algn="l"/>
                <a:tab pos="5032400" algn="l"/>
                <a:tab pos="5591556" algn="l"/>
                <a:tab pos="6150712" algn="l"/>
                <a:tab pos="6709867" algn="l"/>
                <a:tab pos="7269023" algn="l"/>
                <a:tab pos="7828178" algn="l"/>
                <a:tab pos="8387334" algn="l"/>
                <a:tab pos="8946490" algn="l"/>
                <a:tab pos="9505645" algn="l"/>
                <a:tab pos="10064801" algn="l"/>
                <a:tab pos="10623956" algn="l"/>
                <a:tab pos="11183112" algn="l"/>
              </a:tabLst>
            </a:pPr>
            <a:endParaRPr lang="en-US" sz="2200" dirty="0">
              <a:latin typeface="+mn-lt"/>
            </a:endParaRP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B0938-B2AE-4813-94D6-186E1B8696F3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10" name="Дата 3"/>
          <p:cNvSpPr>
            <a:spLocks noGrp="1"/>
          </p:cNvSpPr>
          <p:nvPr>
            <p:ph type="dt" sz="quarter" idx="10"/>
          </p:nvPr>
        </p:nvSpPr>
        <p:spPr>
          <a:xfrm>
            <a:off x="658813" y="7072313"/>
            <a:ext cx="2405062" cy="401637"/>
          </a:xfrm>
        </p:spPr>
        <p:txBody>
          <a:bodyPr/>
          <a:lstStyle/>
          <a:p>
            <a:pPr>
              <a:defRPr/>
            </a:pPr>
            <a:fld id="{D28C0614-8B3E-41ED-B354-04CCBF64DB20}" type="datetime1">
              <a:rPr lang="ru-RU"/>
              <a:pPr>
                <a:defRPr/>
              </a:pPr>
              <a:t>21.08.2017</a:t>
            </a:fld>
            <a:endParaRPr lang="ru-RU" dirty="0"/>
          </a:p>
        </p:txBody>
      </p:sp>
      <p:pic>
        <p:nvPicPr>
          <p:cNvPr id="7" name="Рисунок 6" descr="http://azimut.ru/netcat_files/88/112/h_f4926c5a215d64cf5a7d8a3f1419ec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59" y="989017"/>
            <a:ext cx="2282190" cy="123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azimut.ru/netcat_files/88/112/h_3a7df51c45d0bf644039e8bdb5022a8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72" y="1028424"/>
            <a:ext cx="2195830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azimut.ru/netcat_files/88/112/h_478060c18e0f82ce5f117ac6dd96bae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32" y="2793959"/>
            <a:ext cx="1907170" cy="133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azimut.ru/netcat_files/88/112/h_8e85e4ecef3c6235eabd00a7942df67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977" y="2835538"/>
            <a:ext cx="1847445" cy="129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azimut.ru/netcat_files/88/112/h_8a927af95713c79bc2c1a3078fe28bd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72" y="4520865"/>
            <a:ext cx="2070204" cy="1438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1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Общая информация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/>
              <a:pPr/>
              <a:t>21.08.2017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42922" y="986234"/>
            <a:ext cx="1269005" cy="126026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b="1" dirty="0" smtClean="0"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Цели проекта</a:t>
            </a:r>
            <a:endParaRPr lang="ru-RU" b="1" dirty="0">
              <a:latin typeface="+mj-lt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94206" y="963886"/>
            <a:ext cx="7831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Создание </a:t>
            </a:r>
            <a:r>
              <a:rPr lang="ru-RU" sz="1600" dirty="0"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инфраструктуры и сервиса для БАС и ситуационной осведомлённости всех участников воздушного движения в Российской Федерации, включая задачи планирования использования воздушного пространства, мониторинга движения, и информационного обеспечения всех заинтересованных участников.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8634" y="5533537"/>
            <a:ext cx="1269005" cy="4189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b="1" dirty="0" smtClean="0"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Сроки проекта</a:t>
            </a:r>
            <a:endParaRPr lang="ru-RU" b="1" dirty="0">
              <a:latin typeface="+mj-lt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28057" y="4822261"/>
            <a:ext cx="78142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Создан макетный </a:t>
            </a:r>
            <a:r>
              <a:rPr lang="ru-RU" sz="1600" dirty="0" smtClean="0">
                <a:latin typeface="+mj-lt"/>
              </a:rPr>
              <a:t>образец – </a:t>
            </a:r>
            <a:r>
              <a:rPr lang="en-US" sz="1600" dirty="0" smtClean="0">
                <a:latin typeface="+mj-lt"/>
              </a:rPr>
              <a:t>III </a:t>
            </a:r>
            <a:r>
              <a:rPr lang="ru-RU" sz="1600" dirty="0" smtClean="0">
                <a:latin typeface="+mj-lt"/>
              </a:rPr>
              <a:t>кв. 2018г.</a:t>
            </a:r>
            <a:endParaRPr lang="ru-RU" sz="1600" dirty="0"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j-lt"/>
              </a:rPr>
              <a:t>Проведена </a:t>
            </a:r>
            <a:r>
              <a:rPr lang="ru-RU" sz="1600" dirty="0">
                <a:latin typeface="+mj-lt"/>
              </a:rPr>
              <a:t>апробация макета в лабораторных </a:t>
            </a:r>
            <a:r>
              <a:rPr lang="ru-RU" sz="1600" dirty="0" smtClean="0">
                <a:latin typeface="+mj-lt"/>
              </a:rPr>
              <a:t>условиях – </a:t>
            </a:r>
            <a:r>
              <a:rPr lang="en-US" sz="1600" dirty="0" smtClean="0">
                <a:latin typeface="+mj-lt"/>
              </a:rPr>
              <a:t>I </a:t>
            </a:r>
            <a:r>
              <a:rPr lang="ru-RU" sz="1600" dirty="0" smtClean="0">
                <a:latin typeface="+mj-lt"/>
              </a:rPr>
              <a:t>кв. 2019г.</a:t>
            </a:r>
            <a:endParaRPr lang="ru-RU" sz="1600" dirty="0"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j-lt"/>
              </a:rPr>
              <a:t>Организован </a:t>
            </a:r>
            <a:r>
              <a:rPr lang="ru-RU" sz="1600" dirty="0">
                <a:latin typeface="+mj-lt"/>
              </a:rPr>
              <a:t>опытный район проведения </a:t>
            </a:r>
            <a:r>
              <a:rPr lang="ru-RU" sz="1600" dirty="0" smtClean="0">
                <a:latin typeface="+mj-lt"/>
              </a:rPr>
              <a:t>апробации</a:t>
            </a:r>
            <a:r>
              <a:rPr lang="ru-RU" sz="1600" dirty="0"/>
              <a:t> </a:t>
            </a:r>
            <a:r>
              <a:rPr lang="ru-RU" sz="1600" dirty="0">
                <a:latin typeface="+mj-lt"/>
              </a:rPr>
              <a:t>– </a:t>
            </a:r>
            <a:r>
              <a:rPr lang="en-US" sz="1600" dirty="0">
                <a:latin typeface="+mj-lt"/>
              </a:rPr>
              <a:t>I </a:t>
            </a:r>
            <a:r>
              <a:rPr lang="ru-RU" sz="1600" dirty="0">
                <a:latin typeface="+mj-lt"/>
              </a:rPr>
              <a:t>кв. 2019г.</a:t>
            </a:r>
            <a:r>
              <a:rPr lang="ru-RU" sz="1600" dirty="0" smtClean="0">
                <a:latin typeface="+mj-lt"/>
              </a:rPr>
              <a:t> </a:t>
            </a:r>
            <a:endParaRPr lang="ru-RU" sz="1600" dirty="0"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j-lt"/>
              </a:rPr>
              <a:t>Апробация </a:t>
            </a:r>
            <a:r>
              <a:rPr lang="ru-RU" sz="1600" dirty="0">
                <a:latin typeface="+mj-lt"/>
              </a:rPr>
              <a:t>макета в опытном </a:t>
            </a:r>
            <a:r>
              <a:rPr lang="ru-RU" sz="1600" dirty="0" smtClean="0">
                <a:latin typeface="+mj-lt"/>
              </a:rPr>
              <a:t>районе</a:t>
            </a:r>
            <a:r>
              <a:rPr lang="en-US" sz="1600" dirty="0">
                <a:latin typeface="+mj-lt"/>
              </a:rPr>
              <a:t> – </a:t>
            </a:r>
            <a:r>
              <a:rPr lang="en-US" sz="1600" dirty="0" smtClean="0">
                <a:latin typeface="+mj-lt"/>
              </a:rPr>
              <a:t>III </a:t>
            </a:r>
            <a:r>
              <a:rPr lang="ru-RU" sz="1600" dirty="0">
                <a:latin typeface="+mj-lt"/>
              </a:rPr>
              <a:t>кв. </a:t>
            </a:r>
            <a:r>
              <a:rPr lang="ru-RU" sz="1600" dirty="0" smtClean="0">
                <a:latin typeface="+mj-lt"/>
              </a:rPr>
              <a:t>2019г.</a:t>
            </a:r>
            <a:endParaRPr lang="en-US" sz="1600" dirty="0"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j-lt"/>
              </a:rPr>
              <a:t>Предложения </a:t>
            </a:r>
            <a:r>
              <a:rPr lang="ru-RU" sz="1600" dirty="0">
                <a:latin typeface="+mj-lt"/>
              </a:rPr>
              <a:t>по </a:t>
            </a:r>
            <a:r>
              <a:rPr lang="ru-RU" sz="1600" dirty="0" smtClean="0">
                <a:latin typeface="+mj-lt"/>
              </a:rPr>
              <a:t>внедрению</a:t>
            </a:r>
            <a:r>
              <a:rPr lang="en-US" sz="1600" dirty="0">
                <a:latin typeface="+mj-lt"/>
              </a:rPr>
              <a:t> – </a:t>
            </a:r>
            <a:r>
              <a:rPr lang="en-US" sz="1600" dirty="0" smtClean="0">
                <a:latin typeface="+mj-lt"/>
              </a:rPr>
              <a:t>III </a:t>
            </a:r>
            <a:r>
              <a:rPr lang="ru-RU" sz="1600" dirty="0">
                <a:latin typeface="+mj-lt"/>
              </a:rPr>
              <a:t>кв. </a:t>
            </a:r>
            <a:r>
              <a:rPr lang="ru-RU" sz="1600" dirty="0" smtClean="0">
                <a:latin typeface="+mj-lt"/>
              </a:rPr>
              <a:t>2019г.</a:t>
            </a:r>
            <a:endParaRPr lang="en-US" sz="1600" dirty="0"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j-lt"/>
              </a:rPr>
              <a:t>Предложения </a:t>
            </a:r>
            <a:r>
              <a:rPr lang="ru-RU" sz="1600" dirty="0">
                <a:latin typeface="+mj-lt"/>
              </a:rPr>
              <a:t>по корректировке нормативно-правовой </a:t>
            </a:r>
            <a:r>
              <a:rPr lang="ru-RU" sz="1600" dirty="0" smtClean="0">
                <a:latin typeface="+mj-lt"/>
              </a:rPr>
              <a:t>базы</a:t>
            </a:r>
            <a:r>
              <a:rPr lang="en-US" sz="1600" dirty="0">
                <a:latin typeface="+mj-lt"/>
              </a:rPr>
              <a:t> – </a:t>
            </a:r>
            <a:r>
              <a:rPr lang="en-US" sz="1600" dirty="0" smtClean="0">
                <a:latin typeface="+mj-lt"/>
              </a:rPr>
              <a:t>IV </a:t>
            </a:r>
            <a:r>
              <a:rPr lang="ru-RU" sz="1600" dirty="0">
                <a:latin typeface="+mj-lt"/>
              </a:rPr>
              <a:t>кв. </a:t>
            </a:r>
            <a:r>
              <a:rPr lang="ru-RU" sz="1600" dirty="0" smtClean="0">
                <a:latin typeface="+mj-lt"/>
              </a:rPr>
              <a:t>2019г.</a:t>
            </a:r>
            <a:endParaRPr lang="en-US" sz="1600" dirty="0"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+mj-lt"/>
                <a:cs typeface="Tahoma" panose="020B0604030504040204" pitchFamily="34" charset="0"/>
              </a:rPr>
              <a:t>Орга</a:t>
            </a:r>
            <a:r>
              <a:rPr lang="ru-RU" altLang="ru-RU" sz="1600" dirty="0">
                <a:latin typeface="+mj-lt"/>
                <a:cs typeface="Tahoma" panose="020B0604030504040204" pitchFamily="34" charset="0"/>
              </a:rPr>
              <a:t>н</a:t>
            </a:r>
            <a:r>
              <a:rPr lang="ru-RU" altLang="ru-RU" sz="1600" dirty="0" smtClean="0">
                <a:latin typeface="+mj-lt"/>
                <a:cs typeface="Tahoma" panose="020B0604030504040204" pitchFamily="34" charset="0"/>
              </a:rPr>
              <a:t>изация сервиса </a:t>
            </a:r>
            <a:r>
              <a:rPr lang="ru-RU" altLang="ru-RU" sz="1600" dirty="0">
                <a:latin typeface="+mj-lt"/>
                <a:cs typeface="Tahoma" panose="020B0604030504040204" pitchFamily="34" charset="0"/>
              </a:rPr>
              <a:t>по регионам Российской Федерации – постоянно.</a:t>
            </a:r>
            <a:endParaRPr lang="ru-RU" sz="1600" dirty="0">
              <a:latin typeface="+mj-lt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8631" y="3685248"/>
            <a:ext cx="1684230" cy="10400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b="1" dirty="0" smtClean="0"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Общая стоимость проекта	</a:t>
            </a:r>
            <a:endParaRPr lang="ru-RU" b="1" dirty="0">
              <a:latin typeface="+mj-lt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94204" y="3986814"/>
            <a:ext cx="78311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libri Light" panose="020F0302020204030204" pitchFamily="34" charset="0"/>
                <a:cs typeface="Tahoma" panose="020B0604030504040204" pitchFamily="34" charset="0"/>
              </a:rPr>
              <a:t>Создание местного и регионального центра </a:t>
            </a:r>
            <a:r>
              <a:rPr lang="en-US" altLang="ru-RU" sz="1600" dirty="0">
                <a:latin typeface="Calibri Light" panose="020F0302020204030204" pitchFamily="34" charset="0"/>
                <a:cs typeface="Tahoma" panose="020B0604030504040204" pitchFamily="34" charset="0"/>
              </a:rPr>
              <a:t>UTM</a:t>
            </a:r>
            <a:r>
              <a:rPr lang="ru-RU" altLang="ru-RU" sz="1600" dirty="0">
                <a:latin typeface="Calibri Light" panose="020F0302020204030204" pitchFamily="34" charset="0"/>
                <a:cs typeface="Tahoma" panose="020B0604030504040204" pitchFamily="34" charset="0"/>
              </a:rPr>
              <a:t> – </a:t>
            </a:r>
            <a:r>
              <a:rPr lang="ru-RU" altLang="ru-RU" sz="1600" dirty="0" smtClean="0">
                <a:latin typeface="Calibri Light" panose="020F0302020204030204" pitchFamily="34" charset="0"/>
                <a:cs typeface="Tahoma" panose="020B0604030504040204" pitchFamily="34" charset="0"/>
              </a:rPr>
              <a:t>637 </a:t>
            </a:r>
            <a:r>
              <a:rPr lang="ru-RU" altLang="ru-RU" sz="1600" dirty="0">
                <a:latin typeface="Calibri Light" panose="020F0302020204030204" pitchFamily="34" charset="0"/>
                <a:cs typeface="Tahoma" panose="020B0604030504040204" pitchFamily="34" charset="0"/>
              </a:rPr>
              <a:t>млн. </a:t>
            </a:r>
            <a:r>
              <a:rPr lang="ru-RU" altLang="ru-RU" sz="1600" dirty="0" smtClean="0">
                <a:latin typeface="Calibri Light" panose="020F0302020204030204" pitchFamily="34" charset="0"/>
                <a:cs typeface="Tahoma" panose="020B0604030504040204" pitchFamily="34" charset="0"/>
              </a:rPr>
              <a:t>руб.</a:t>
            </a:r>
            <a:endParaRPr lang="ru-RU" sz="1600" dirty="0">
              <a:latin typeface="+mj-lt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42922" y="2590499"/>
            <a:ext cx="1485136" cy="21771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b="1" dirty="0" smtClean="0"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Результаты проекта</a:t>
            </a:r>
            <a:endParaRPr lang="ru-RU" b="1" dirty="0">
              <a:latin typeface="+mj-lt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94204" y="2008483"/>
            <a:ext cx="783119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81635" algn="l"/>
                <a:tab pos="3429000" algn="r"/>
                <a:tab pos="3543300" algn="l"/>
                <a:tab pos="6858000" algn="r"/>
              </a:tabLst>
            </a:pPr>
            <a:r>
              <a:rPr lang="ru-RU" sz="1600" dirty="0" smtClean="0">
                <a:latin typeface="+mj-lt"/>
              </a:rPr>
              <a:t>Интеграция </a:t>
            </a:r>
            <a:r>
              <a:rPr lang="ru-RU" sz="1600" dirty="0">
                <a:latin typeface="+mj-lt"/>
              </a:rPr>
              <a:t>БАС в воздушное пространство Российской Федерации.</a:t>
            </a:r>
          </a:p>
          <a:p>
            <a:pPr marL="342900" lvl="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81635" algn="l"/>
                <a:tab pos="3429000" algn="r"/>
                <a:tab pos="3543300" algn="l"/>
                <a:tab pos="6858000" algn="r"/>
              </a:tabLst>
            </a:pPr>
            <a:r>
              <a:rPr lang="ru-RU" sz="1600" dirty="0">
                <a:latin typeface="+mj-lt"/>
              </a:rPr>
              <a:t>Создание условий для эффективного и безопасного использования БАС в различных отраслях народного хозяйства.</a:t>
            </a:r>
          </a:p>
          <a:p>
            <a:pPr marL="342900" lvl="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81635" algn="l"/>
                <a:tab pos="3429000" algn="r"/>
                <a:tab pos="3543300" algn="l"/>
                <a:tab pos="6858000" algn="r"/>
              </a:tabLst>
            </a:pPr>
            <a:r>
              <a:rPr lang="ru-RU" sz="1600" dirty="0" smtClean="0">
                <a:latin typeface="+mj-lt"/>
              </a:rPr>
              <a:t>Взаимодействие с органами </a:t>
            </a:r>
            <a:r>
              <a:rPr lang="ru-RU" sz="1600" dirty="0">
                <a:latin typeface="+mj-lt"/>
              </a:rPr>
              <a:t>Единой </a:t>
            </a:r>
            <a:r>
              <a:rPr lang="ru-RU" sz="1600" dirty="0" smtClean="0">
                <a:latin typeface="+mj-lt"/>
              </a:rPr>
              <a:t>системы </a:t>
            </a:r>
            <a:r>
              <a:rPr lang="ru-RU" sz="1600" dirty="0">
                <a:latin typeface="+mj-lt"/>
              </a:rPr>
              <a:t>организации воздушного движения Российской Федерации.</a:t>
            </a:r>
          </a:p>
          <a:p>
            <a:pPr marL="342900" lvl="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81635" algn="l"/>
                <a:tab pos="3429000" algn="r"/>
                <a:tab pos="3543300" algn="l"/>
                <a:tab pos="6858000" algn="r"/>
              </a:tabLst>
            </a:pPr>
            <a:r>
              <a:rPr lang="ru-RU" sz="1600" dirty="0">
                <a:latin typeface="+mj-lt"/>
              </a:rPr>
              <a:t>Организация обучения операторов БАС и </a:t>
            </a:r>
            <a:r>
              <a:rPr lang="ru-RU" sz="1600" dirty="0" smtClean="0">
                <a:latin typeface="+mj-lt"/>
              </a:rPr>
              <a:t>персонала </a:t>
            </a:r>
            <a:r>
              <a:rPr lang="en-US" sz="1600" dirty="0" smtClean="0">
                <a:latin typeface="+mj-lt"/>
              </a:rPr>
              <a:t>UTM</a:t>
            </a:r>
            <a:r>
              <a:rPr lang="ru-RU" sz="1600" dirty="0" smtClean="0">
                <a:latin typeface="+mj-lt"/>
              </a:rPr>
              <a:t>.</a:t>
            </a:r>
            <a:endParaRPr lang="ru-RU" sz="1600" dirty="0">
              <a:latin typeface="+mj-lt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688633" y="3732032"/>
            <a:ext cx="925368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671709" y="2041104"/>
            <a:ext cx="925368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688634" y="4725308"/>
            <a:ext cx="925368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>
          <a:xfrm>
            <a:off x="728663" y="1558925"/>
            <a:ext cx="9593262" cy="3013075"/>
          </a:xfrm>
        </p:spPr>
        <p:txBody>
          <a:bodyPr/>
          <a:lstStyle/>
          <a:p>
            <a:pPr algn="ctr" eaLnBrk="1" hangingPunct="1"/>
            <a:r>
              <a:rPr lang="ru-RU" altLang="ru-RU" sz="23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3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3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3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300" cap="non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3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7200" b="1" cap="none" dirty="0" smtClean="0">
                <a:latin typeface="+mj-lt"/>
                <a:cs typeface="Calibri" panose="020F0502020204030204" pitchFamily="34" charset="0"/>
              </a:rPr>
              <a:t>Спасибо за внимание!</a:t>
            </a:r>
            <a:endParaRPr lang="ru-RU" altLang="ru-RU" sz="2300" b="1" cap="none" dirty="0" smtClean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7063" y="4884738"/>
            <a:ext cx="9324975" cy="13731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u="sng" dirty="0" smtClean="0">
                <a:solidFill>
                  <a:srgbClr val="0070C0"/>
                </a:solidFill>
                <a:hlinkClick r:id="rId2"/>
              </a:rPr>
              <a:t>www.azimut.ru</a:t>
            </a:r>
            <a:endParaRPr lang="en-US" sz="2000" u="sng" dirty="0" smtClean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u="sng" dirty="0" smtClean="0">
                <a:solidFill>
                  <a:srgbClr val="0070C0"/>
                </a:solidFill>
              </a:rPr>
              <a:t>info@azimut.ru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+7 495 926 37 69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4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ДОЛГОСРОЧНЫЕ ЭФФЕКТЫ </a:t>
            </a:r>
            <a:br>
              <a:rPr lang="ru-RU" b="1" dirty="0" smtClean="0"/>
            </a:br>
            <a:r>
              <a:rPr lang="ru-RU" b="1" dirty="0" smtClean="0"/>
              <a:t>ОТ РЕАЛИЗАЦИИ ПРОЕКТА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/>
              <a:pPr/>
              <a:t>21.08.2017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dirty="0"/>
              <a:t>Реализация данного проекта позволит добиться следующих положительных эффектов для НТИ:</a:t>
            </a:r>
            <a:endParaRPr lang="ru-RU" sz="2400" dirty="0"/>
          </a:p>
          <a:p>
            <a:r>
              <a:rPr lang="ru-RU" sz="2400" b="1" dirty="0" smtClean="0"/>
              <a:t>Экономический </a:t>
            </a:r>
            <a:r>
              <a:rPr lang="ru-RU" sz="2400" b="1" dirty="0"/>
              <a:t>эффект -</a:t>
            </a:r>
            <a:r>
              <a:rPr lang="ru-RU" sz="2400" dirty="0"/>
              <a:t> Развитие внутреннего рынка поставщиков продукции и услуг на основе БАС, а также выход на международный рынок</a:t>
            </a:r>
            <a:r>
              <a:rPr lang="ru-RU" sz="2400" dirty="0" smtClean="0"/>
              <a:t>. </a:t>
            </a:r>
            <a:endParaRPr lang="ru-RU" sz="2400" dirty="0"/>
          </a:p>
          <a:p>
            <a:r>
              <a:rPr lang="ru-RU" sz="2400" b="1" dirty="0" smtClean="0"/>
              <a:t>Социальный </a:t>
            </a:r>
            <a:r>
              <a:rPr lang="ru-RU" sz="2400" b="1" dirty="0"/>
              <a:t>эффект -</a:t>
            </a:r>
            <a:r>
              <a:rPr lang="ru-RU" sz="2400" dirty="0"/>
              <a:t> Привлечение молодых специалистов в области высоких технологий, в разных отраслях народного хозяйства, увеличение числа рабочих мест</a:t>
            </a:r>
            <a:r>
              <a:rPr lang="ru-RU" sz="2400" dirty="0" smtClean="0"/>
              <a:t>.</a:t>
            </a:r>
          </a:p>
          <a:p>
            <a:r>
              <a:rPr lang="ru-RU" sz="2400" b="1" dirty="0" smtClean="0"/>
              <a:t>Научно-технический эффект –</a:t>
            </a:r>
            <a:r>
              <a:rPr lang="ru-RU" sz="2400" dirty="0" smtClean="0"/>
              <a:t> Создаётся научно-техническая основа для дальнейшей интеграции БАС в воздушное пространство.</a:t>
            </a:r>
          </a:p>
          <a:p>
            <a:r>
              <a:rPr lang="ru-RU" sz="2400" b="1" dirty="0" smtClean="0"/>
              <a:t>Политический эффект –</a:t>
            </a:r>
            <a:r>
              <a:rPr lang="ru-RU" sz="2400" dirty="0" smtClean="0"/>
              <a:t> Подтверждение статуса России как великой авиационной державы.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1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Результаты проекта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/>
              <a:pPr/>
              <a:t>21.08.2017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5</a:t>
            </a:fld>
            <a:endParaRPr lang="ru-RU" dirty="0"/>
          </a:p>
        </p:txBody>
      </p:sp>
      <p:graphicFrame>
        <p:nvGraphicFramePr>
          <p:cNvPr id="7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150235"/>
              </p:ext>
            </p:extLst>
          </p:nvPr>
        </p:nvGraphicFramePr>
        <p:xfrm>
          <a:off x="781301" y="1010859"/>
          <a:ext cx="9126788" cy="614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0195"/>
                <a:gridCol w="6886593"/>
              </a:tblGrid>
              <a:tr h="30795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 Light" panose="020F0302020204030204" pitchFamily="34" charset="0"/>
                          <a:cs typeface="Arial" pitchFamily="34" charset="0"/>
                        </a:rPr>
                        <a:t>Результат </a:t>
                      </a:r>
                      <a:endParaRPr lang="ru-RU" sz="1600" b="1" dirty="0">
                        <a:latin typeface="Calibri Light" panose="020F030202020403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 indent="0" algn="l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Arial" pitchFamily="34" charset="0"/>
                        </a:rPr>
                        <a:t>Описание результата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4774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 Light" panose="020F0302020204030204" pitchFamily="34" charset="0"/>
                          <a:cs typeface="Arial" pitchFamily="34" charset="0"/>
                        </a:rPr>
                        <a:t>Первоначальная</a:t>
                      </a:r>
                      <a:r>
                        <a:rPr lang="ru-RU" sz="1600" b="1" baseline="0" dirty="0" smtClean="0">
                          <a:latin typeface="Calibri Light" panose="020F0302020204030204" pitchFamily="34" charset="0"/>
                          <a:cs typeface="Arial" pitchFamily="34" charset="0"/>
                        </a:rPr>
                        <a:t> и</a:t>
                      </a:r>
                      <a:r>
                        <a:rPr lang="ru-RU" sz="1600" b="1" dirty="0" smtClean="0">
                          <a:latin typeface="Calibri Light" panose="020F0302020204030204" pitchFamily="34" charset="0"/>
                          <a:cs typeface="Arial" pitchFamily="34" charset="0"/>
                        </a:rPr>
                        <a:t>нтеграция БАС в воздушное пространство Российской Федерации.</a:t>
                      </a:r>
                      <a:endParaRPr lang="ru-RU" sz="1600" b="1" dirty="0">
                        <a:latin typeface="Calibri Light" panose="020F030202020403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Будет создана инфраструктура (база данных, средства доступа,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срества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связи, наблюдения и передачи данных)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для совместного безопасного использования воздушного пространства множеством БАС в сегрегированном воздушном пространстве с информированием пилотируемой авиации об операциях БАС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Интегрированная база данных - БАС и их владельцев, пилотов и операторов БАС, местных и законодательных правил полётов, структуры воздушного пространства, плана полётов, рельефа местности и препятствий, аэронавигационной информации, метеорологической информации, мониторинга (наблюдения) местоположения БАС, а также информации о полётах и потоках. 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27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Создание условий для эффективного и безопасного использования БАС в различных отраслях народного хозяйства.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Будет организован сервис совместного безопасного использования воздушного пространства множеством БАС в сегрегированном воздушном пространстве с информированием пилотируемой авиации об операциях БАС.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Будет обеспечена информационная осведомлённость всех участников процесса подготовки, планирования,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выполнения, завершения полета и </a:t>
                      </a:r>
                      <a:r>
                        <a:rPr lang="ru-RU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постполетной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обработки результатов 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63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Организация взаимодействия с органами ЕС ОрВД и другими ведомствами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Взаимодействие с органами  ЕС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ОрВД при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планировании,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выполнении, завершении полета и </a:t>
                      </a:r>
                      <a:r>
                        <a:rPr lang="ru-RU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постполетной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обработки результатов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Обмен данными (аэронавигационными, </a:t>
                      </a:r>
                      <a:r>
                        <a:rPr lang="ru-RU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метео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о полетах и потоках, наблюдения с целью бесконфликтного и безопасного использования воздушного пространства.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Обмен данными с органами МО, ФСБ, МВД и др.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7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Arial" pitchFamily="34" charset="0"/>
                        </a:rPr>
                        <a:t>Организация обучения операторов БАС и персонала UTM.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Будет создана база знаний в области БАС и 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UTM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79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Результаты проекта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/>
              <a:pPr/>
              <a:t>21.08.2017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7233" y="964724"/>
            <a:ext cx="918639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Пересмотр </a:t>
            </a:r>
            <a:r>
              <a:rPr lang="ru-RU" sz="1800" dirty="0"/>
              <a:t>структуры и классификации ВП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Разработка </a:t>
            </a:r>
            <a:r>
              <a:rPr lang="ru-RU" sz="1800" dirty="0"/>
              <a:t>процедур планирования ИВП ДПАС, основываясь на данных регистрации, </a:t>
            </a:r>
            <a:r>
              <a:rPr lang="ru-RU" sz="1800" dirty="0" smtClean="0"/>
              <a:t>технических характеристиках </a:t>
            </a:r>
            <a:r>
              <a:rPr lang="ru-RU" sz="1800" dirty="0"/>
              <a:t>и возможностях </a:t>
            </a:r>
            <a:r>
              <a:rPr lang="ru-RU" sz="1800" dirty="0" smtClean="0"/>
              <a:t>ДПАС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Распределение </a:t>
            </a:r>
            <a:r>
              <a:rPr lang="ru-RU" sz="1800" dirty="0"/>
              <a:t>ВП на основе разработанных </a:t>
            </a:r>
            <a:r>
              <a:rPr lang="ru-RU" sz="1800" dirty="0" smtClean="0"/>
              <a:t>приоритетов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Расчет </a:t>
            </a:r>
            <a:r>
              <a:rPr lang="ru-RU" sz="1800" dirty="0"/>
              <a:t>4-х мерной траектории движения ДПАС, передача ее операторам </a:t>
            </a:r>
            <a:r>
              <a:rPr lang="ru-RU" sz="1800" dirty="0" smtClean="0"/>
              <a:t>ДПАС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Предоставление операторам/внешним пилотам </a:t>
            </a:r>
            <a:r>
              <a:rPr lang="ru-RU" sz="1800" dirty="0"/>
              <a:t>ДПАС всей необходимой информации для безопасного выполнения полета (МЕТ, АНИ, </a:t>
            </a:r>
            <a:r>
              <a:rPr lang="en-US" sz="1800" dirty="0" err="1" smtClean="0"/>
              <a:t>eTOD</a:t>
            </a:r>
            <a:r>
              <a:rPr lang="ru-RU" sz="1800" dirty="0" smtClean="0"/>
              <a:t>, </a:t>
            </a:r>
            <a:r>
              <a:rPr lang="en-US" sz="1800" dirty="0" smtClean="0"/>
              <a:t>FF</a:t>
            </a:r>
            <a:r>
              <a:rPr lang="ru-RU" sz="1800" dirty="0" smtClean="0"/>
              <a:t> </a:t>
            </a:r>
            <a:r>
              <a:rPr lang="ru-RU" sz="1800" dirty="0"/>
              <a:t>и </a:t>
            </a:r>
            <a:r>
              <a:rPr lang="ru-RU" sz="1800" dirty="0" smtClean="0"/>
              <a:t>др.)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Расчет </a:t>
            </a:r>
            <a:r>
              <a:rPr lang="ru-RU" sz="1800" dirty="0"/>
              <a:t>баланса загруженности ВП и пропускной способности и принятие мер </a:t>
            </a:r>
            <a:r>
              <a:rPr lang="ru-RU" sz="1800" dirty="0" smtClean="0"/>
              <a:t>ОПВД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Корректировка</a:t>
            </a:r>
            <a:r>
              <a:rPr lang="ru-RU" sz="1800" dirty="0"/>
              <a:t>, при необходимости, 4-х мерной траектории движения ДПАС на этапе </a:t>
            </a:r>
            <a:r>
              <a:rPr lang="ru-RU" sz="1800" dirty="0" err="1"/>
              <a:t>предтактического</a:t>
            </a:r>
            <a:r>
              <a:rPr lang="ru-RU" sz="1800" dirty="0"/>
              <a:t>, тактического планирования и в процессе выполнения </a:t>
            </a:r>
            <a:r>
              <a:rPr lang="ru-RU" sz="1800" dirty="0" smtClean="0"/>
              <a:t>полета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Мониторинг </a:t>
            </a:r>
            <a:r>
              <a:rPr lang="ru-RU" sz="1800" dirty="0"/>
              <a:t>за движением ДПАС, используя данные, поступающие с борта ДПАС, </a:t>
            </a:r>
            <a:r>
              <a:rPr lang="ru-RU" sz="1800" dirty="0" smtClean="0"/>
              <a:t>и </a:t>
            </a:r>
            <a:r>
              <a:rPr lang="ru-RU" sz="1800" dirty="0"/>
              <a:t>данные, поступающие от систем </a:t>
            </a:r>
            <a:r>
              <a:rPr lang="ru-RU" sz="1800" dirty="0" smtClean="0"/>
              <a:t>наблюдения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Определение </a:t>
            </a:r>
            <a:r>
              <a:rPr lang="ru-RU" sz="1800" dirty="0"/>
              <a:t>конфликтов между 4-х мерными траекториями движения ДПАС и выдача соответствующих </a:t>
            </a:r>
            <a:r>
              <a:rPr lang="ru-RU" sz="1800" dirty="0" smtClean="0"/>
              <a:t>предупреждений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Ситуационная осведомленность </a:t>
            </a:r>
            <a:r>
              <a:rPr lang="ru-RU" sz="1800" dirty="0"/>
              <a:t>всех участников воздушного </a:t>
            </a:r>
            <a:r>
              <a:rPr lang="ru-RU" sz="1800" dirty="0" smtClean="0"/>
              <a:t>движения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Организация </a:t>
            </a:r>
            <a:r>
              <a:rPr lang="ru-RU" sz="1800" dirty="0"/>
              <a:t>движения ДПАС – </a:t>
            </a:r>
            <a:r>
              <a:rPr lang="en-US" sz="1800" dirty="0"/>
              <a:t>UTM </a:t>
            </a:r>
            <a:r>
              <a:rPr lang="ru-RU" sz="1800" dirty="0"/>
              <a:t>на местном, региональном и центральном уровне, создание централизованной системы </a:t>
            </a:r>
            <a:r>
              <a:rPr lang="en-US" sz="1800" dirty="0"/>
              <a:t>UTM</a:t>
            </a:r>
            <a:r>
              <a:rPr lang="ru-RU" sz="1800" dirty="0"/>
              <a:t> </a:t>
            </a:r>
            <a:r>
              <a:rPr lang="ru-RU" sz="1800" dirty="0" smtClean="0"/>
              <a:t>РФ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Взаимодействия </a:t>
            </a:r>
            <a:r>
              <a:rPr lang="ru-RU" sz="1800" dirty="0"/>
              <a:t>с органами ОрВД, </a:t>
            </a:r>
            <a:r>
              <a:rPr lang="ru-RU" sz="1800" dirty="0" err="1"/>
              <a:t>госавиации</a:t>
            </a:r>
            <a:r>
              <a:rPr lang="ru-RU" sz="1800" dirty="0"/>
              <a:t> и </a:t>
            </a:r>
            <a:r>
              <a:rPr lang="ru-RU" sz="1800" dirty="0" smtClean="0"/>
              <a:t>другими заинтересованными ведомствами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Взаимодействие </a:t>
            </a:r>
            <a:r>
              <a:rPr lang="ru-RU" sz="1800" dirty="0"/>
              <a:t>с заинтересованными органами по вопросам </a:t>
            </a:r>
            <a:r>
              <a:rPr lang="ru-RU" sz="1800" dirty="0" err="1"/>
              <a:t>кибербезопасности</a:t>
            </a:r>
            <a:r>
              <a:rPr lang="ru-RU" sz="1800" dirty="0"/>
              <a:t> и </a:t>
            </a:r>
            <a:r>
              <a:rPr lang="ru-RU" sz="1800" dirty="0" smtClean="0"/>
              <a:t>«</a:t>
            </a:r>
            <a:r>
              <a:rPr lang="ru-RU" sz="1800" dirty="0" err="1" smtClean="0"/>
              <a:t>Антидрон</a:t>
            </a:r>
            <a:r>
              <a:rPr lang="ru-RU" sz="1800" dirty="0" smtClean="0"/>
              <a:t>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970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Анализ Рынка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513" y="1274980"/>
            <a:ext cx="9410487" cy="5559595"/>
          </a:xfrm>
        </p:spPr>
        <p:txBody>
          <a:bodyPr/>
          <a:lstStyle/>
          <a:p>
            <a:r>
              <a:rPr lang="ru-RU" dirty="0" smtClean="0"/>
              <a:t>Анализ рынка UTM (организации воздушного движения БАС) на текущий момент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/>
              <a:pPr/>
              <a:t>21.08.2017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7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705949"/>
              </p:ext>
            </p:extLst>
          </p:nvPr>
        </p:nvGraphicFramePr>
        <p:xfrm>
          <a:off x="659546" y="1848679"/>
          <a:ext cx="9394453" cy="4985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5254"/>
                <a:gridCol w="3522128"/>
                <a:gridCol w="2417071"/>
              </a:tblGrid>
              <a:tr h="38016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Местный уровень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МДП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(ЦПИ)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ЕС ОрВД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шт.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48763">
                <a:tc gridSpan="3">
                  <a:txBody>
                    <a:bodyPr/>
                    <a:lstStyle/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Получает информацию о планируемых полётах БАС в зоне ответственности</a:t>
                      </a:r>
                    </a:p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Получает информацию о воздушной обстановке в зоне ответственности</a:t>
                      </a:r>
                    </a:p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Получает информацию о потенциально конфликтных ситуациях</a:t>
                      </a:r>
                    </a:p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Получает информацию о запретах и ограничениях на ИВП</a:t>
                      </a:r>
                    </a:p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Предоставляет полётную информацию</a:t>
                      </a:r>
                    </a:p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Предоставляет метеорологическую информацию</a:t>
                      </a:r>
                    </a:p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Предоставляет аэронавигационную информацию</a:t>
                      </a:r>
                    </a:p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Предоставляет информацию о движении (по предотвращению столкновений)</a:t>
                      </a:r>
                    </a:p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Обеспечивает бесконфликтное</a:t>
                      </a:r>
                      <a:r>
                        <a:rPr lang="ru-RU" sz="13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движение БАС</a:t>
                      </a:r>
                    </a:p>
                    <a:p>
                      <a:pPr algn="l"/>
                      <a:r>
                        <a:rPr lang="ru-RU" sz="13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Обеспечивает информирование пилотируемой авиации об операциях БАС</a:t>
                      </a:r>
                      <a:endParaRPr lang="ru-RU" sz="13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016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Региональный уровень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При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РгЦ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(ЗЦ)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 ОрВД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13 шт.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1227">
                <a:tc gridSpan="3">
                  <a:txBody>
                    <a:bodyPr/>
                    <a:lstStyle/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Получает информацию о планируемых полётах БАС в регионе</a:t>
                      </a:r>
                    </a:p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Получает информацию о мониторинге совершаемых полётов в регионе</a:t>
                      </a:r>
                    </a:p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Выдаёт разрешения на ИВП БАС в регионе</a:t>
                      </a:r>
                    </a:p>
                    <a:p>
                      <a:pPr algn="l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Ведёт статистику полётов в регион</a:t>
                      </a: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160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Центральный орган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UTM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ГЦ ЕС ОрВД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1 шт.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43971">
                <a:tc gridSpan="3"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Получает информацию о мониторинге полётов БАС из региональных, зональных центров UTM</a:t>
                      </a: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Ведёт статистику и анализ полётов БАС по РФ 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90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ОСНОВНЫЕ КОНКУРЕНТЫ И АНАЛОГИ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E868-178E-0F4D-8A9A-79941EADC299}" type="datetime1">
              <a:rPr lang="ru-RU" smtClean="0"/>
              <a:pPr/>
              <a:t>21.08.2017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429287" y="3367"/>
            <a:ext cx="3384000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Желательно представление в табличной форме. На слайде дан пример.</a:t>
            </a:r>
          </a:p>
          <a:p>
            <a:pPr>
              <a:defRPr/>
            </a:pPr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7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75464"/>
              </p:ext>
            </p:extLst>
          </p:nvPr>
        </p:nvGraphicFramePr>
        <p:xfrm>
          <a:off x="643514" y="1274982"/>
          <a:ext cx="9412902" cy="5496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7129"/>
                <a:gridCol w="3645375"/>
                <a:gridCol w="3250398"/>
              </a:tblGrid>
              <a:tr h="368359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Конкуренты/Аналоги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Сильные стороны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Проблемы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</a:tr>
              <a:tr h="1218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FAA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Глубокая системная проработка в течении нескольких лет, апробация реальных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результатов в условиях первоначально разработанной нормативной базы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Нормативная база не создана в полном объеме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5102">
                <a:tc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SESAR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Глубокая системная проработка в течении нескольких лет, апробация реальных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результатов в условиях первоначально разработанной нормативной базы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В рамках европейского региона не выработано унифицированное решение в связи с различиями в национальном законодательстве и распределении функций государства и бизнеса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18419">
                <a:tc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IDS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Участник рядя проектов 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SESAR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В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рамках 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SESAR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не определена окончательная структура системы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18419">
                <a:tc>
                  <a:txBody>
                    <a:bodyPr/>
                    <a:lstStyle/>
                    <a:p>
                      <a:pPr marL="0" marR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Unifly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Сильные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позиции в 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GUTMA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. Предлагается глобальные решения на мировом рынке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Не проработаны вопросы систем передачи данных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0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658813" y="1458913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Acrobat Document" r:id="rId3" imgW="9144000" imgH="5143316" progId="Acrobat.Document.11">
                  <p:embed/>
                </p:oleObj>
              </mc:Choice>
              <mc:Fallback>
                <p:oleObj name="Acrobat Document" r:id="rId3" imgW="9144000" imgH="514331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8813" y="1458913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50875" y="258763"/>
            <a:ext cx="7289800" cy="730250"/>
          </a:xfrm>
        </p:spPr>
        <p:txBody>
          <a:bodyPr/>
          <a:lstStyle/>
          <a:p>
            <a:pPr eaLnBrk="1" hangingPunct="1"/>
            <a:r>
              <a:rPr lang="ru-RU" altLang="ru-RU" b="1" cap="none" smtClean="0">
                <a:latin typeface="Calibri" panose="020F0502020204030204" pitchFamily="34" charset="0"/>
                <a:cs typeface="Calibri" panose="020F0502020204030204" pitchFamily="34" charset="0"/>
              </a:rPr>
              <a:t>ОСНОВНЫЕ АНАЛОГИ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8C0614-8B3E-41ED-B354-04CCBF64DB20}" type="datetime1">
              <a:rPr lang="ru-RU"/>
              <a:pPr>
                <a:defRPr/>
              </a:pPr>
              <a:t>21.08.2017</a:t>
            </a:fld>
            <a:endParaRPr lang="ru-RU" dirty="0"/>
          </a:p>
        </p:txBody>
      </p:sp>
      <p:sp>
        <p:nvSpPr>
          <p:cNvPr id="2253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0BC66A-65EA-4A0B-AEA7-BD18F2C6434F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sp>
        <p:nvSpPr>
          <p:cNvPr id="22533" name="Прямоугольник 7"/>
          <p:cNvSpPr>
            <a:spLocks noChangeArrowheads="1"/>
          </p:cNvSpPr>
          <p:nvPr/>
        </p:nvSpPr>
        <p:spPr bwMode="auto">
          <a:xfrm>
            <a:off x="749301" y="1169988"/>
            <a:ext cx="155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968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968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968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968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FAA</a:t>
            </a:r>
            <a:endParaRPr lang="en-US" alt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3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Example RVC_2014</Template>
  <TotalTime>8074</TotalTime>
  <Words>2772</Words>
  <Application>Microsoft Office PowerPoint</Application>
  <PresentationFormat>Произвольный</PresentationFormat>
  <Paragraphs>564</Paragraphs>
  <Slides>30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30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Chevin Pro Light</vt:lpstr>
      <vt:lpstr>Chevin Pro Thin</vt:lpstr>
      <vt:lpstr>Tahoma</vt:lpstr>
      <vt:lpstr>Times New Roman</vt:lpstr>
      <vt:lpstr>Verdana</vt:lpstr>
      <vt:lpstr>Wingdings</vt:lpstr>
      <vt:lpstr>Тема Office</vt:lpstr>
      <vt:lpstr>Acrobat Document</vt:lpstr>
      <vt:lpstr>Clip</vt:lpstr>
      <vt:lpstr>CorelDRAW</vt:lpstr>
      <vt:lpstr>Visio</vt:lpstr>
      <vt:lpstr>Проект «UTM-БАС»  Направление «1.7 Разработка технологии полётов БВС в общем воздушном пространстве совместно с пилотируемой авиацией и технологий для создания системы автоматизированной самоорганизации множеств БАС»  Дорожная карта «Аэронет»  </vt:lpstr>
      <vt:lpstr>МЕСТО ПРОЕКТА В ДОРОЖНОЙ КАРТЕ</vt:lpstr>
      <vt:lpstr>Общая информация</vt:lpstr>
      <vt:lpstr>ДОЛГОСРОЧНЫЕ ЭФФЕКТЫ  ОТ РЕАЛИЗАЦИИ ПРОЕКТА</vt:lpstr>
      <vt:lpstr>Результаты проекта</vt:lpstr>
      <vt:lpstr>Результаты проекта</vt:lpstr>
      <vt:lpstr>Анализ Рынка</vt:lpstr>
      <vt:lpstr>ОСНОВНЫЕ КОНКУРЕНТЫ И АНАЛОГИ</vt:lpstr>
      <vt:lpstr>ОСНОВНЫЕ АНАЛОГИ</vt:lpstr>
      <vt:lpstr>ОСНОВНЫЕ АНАЛОГИ</vt:lpstr>
      <vt:lpstr>ЦЕЛЕВЫЕ ПОКАЗАТЕЛИ ПРОЕКТА</vt:lpstr>
      <vt:lpstr>ОТВЕТСТВЕННЫЕ И УЧАСТНИКИ ПРОЕКТА</vt:lpstr>
      <vt:lpstr>ПЛАН-график ПРОЕКТА</vt:lpstr>
      <vt:lpstr>ФИНАНСИРОВАНИЕ ПРОЕКТА</vt:lpstr>
      <vt:lpstr>Источники и формы финансирования на 2017 – 2019гг.</vt:lpstr>
      <vt:lpstr>РИСКИ И ОТКРЫТЫЕ ВОПРОСЫ</vt:lpstr>
      <vt:lpstr>Приложения</vt:lpstr>
      <vt:lpstr>ФАЗЫ ИНТЕГРАЦИИ БАС (по ASBU)</vt:lpstr>
      <vt:lpstr>ФАЗЫ ИНТЕГРАЦИИ БАС (по SESAR)</vt:lpstr>
      <vt:lpstr>Структура воздушного пространства</vt:lpstr>
      <vt:lpstr>АРХИТЕКТУРА UTM</vt:lpstr>
      <vt:lpstr>ИНФРАСТРУКТУРА МОНИТОРИНГА БАС</vt:lpstr>
      <vt:lpstr>ИНФРАСТРУКТУРА МОНИТОРИНГА</vt:lpstr>
      <vt:lpstr>ИНФРАСТРУКТУРА МОНИТОРИНГА</vt:lpstr>
      <vt:lpstr>компетенции</vt:lpstr>
      <vt:lpstr>компетенции</vt:lpstr>
      <vt:lpstr>Примеры реализации базовых функций платформы UTM</vt:lpstr>
      <vt:lpstr>Примеры реализации базовых функций платформы UTM</vt:lpstr>
      <vt:lpstr>компетенции</vt:lpstr>
      <vt:lpstr>  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Алферов</dc:creator>
  <cp:lastModifiedBy>Кирилл Н.</cp:lastModifiedBy>
  <cp:revision>736</cp:revision>
  <cp:lastPrinted>2017-08-21T14:00:54Z</cp:lastPrinted>
  <dcterms:created xsi:type="dcterms:W3CDTF">2015-03-18T11:39:51Z</dcterms:created>
  <dcterms:modified xsi:type="dcterms:W3CDTF">2017-08-21T14:12:06Z</dcterms:modified>
</cp:coreProperties>
</file>